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2" r:id="rId4"/>
    <p:sldId id="259" r:id="rId5"/>
    <p:sldId id="263" r:id="rId6"/>
    <p:sldId id="258" r:id="rId7"/>
    <p:sldId id="264" r:id="rId8"/>
    <p:sldId id="265" r:id="rId9"/>
    <p:sldId id="267" r:id="rId10"/>
    <p:sldId id="266" r:id="rId11"/>
    <p:sldId id="260" r:id="rId1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E5E303A-AFA1-4CB7-8D33-DFEE15F1C899}" v="16" dt="2026-03-09T11:44:14.3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4" d="100"/>
          <a:sy n="74" d="100"/>
        </p:scale>
        <p:origin x="1042"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hr-HR"/>
              <a:t>Kliknite da biste uredili stil naslova matrice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hr-HR"/>
              <a:t>Kliknite da biste uredili stil podnaslova matrice</a:t>
            </a:r>
            <a:endParaRPr lang="en-US" dirty="0"/>
          </a:p>
        </p:txBody>
      </p:sp>
      <p:sp>
        <p:nvSpPr>
          <p:cNvPr id="4" name="Date Placeholder 3"/>
          <p:cNvSpPr>
            <a:spLocks noGrp="1"/>
          </p:cNvSpPr>
          <p:nvPr>
            <p:ph type="dt" sz="half" idx="10"/>
          </p:nvPr>
        </p:nvSpPr>
        <p:spPr/>
        <p:txBody>
          <a:bodyPr/>
          <a:lstStyle/>
          <a:p>
            <a:fld id="{9E36943A-8AA5-42BA-922C-85A6349E8B12}" type="datetimeFigureOut">
              <a:rPr lang="hr-HR" smtClean="0"/>
              <a:t>9.3.2026.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05E39A4F-5906-4943-931E-B184FBCB6BAE}" type="slidenum">
              <a:rPr lang="hr-HR" smtClean="0"/>
              <a:t>‹#›</a:t>
            </a:fld>
            <a:endParaRPr lang="hr-HR"/>
          </a:p>
        </p:txBody>
      </p:sp>
    </p:spTree>
    <p:extLst>
      <p:ext uri="{BB962C8B-B14F-4D97-AF65-F5344CB8AC3E}">
        <p14:creationId xmlns:p14="http://schemas.microsoft.com/office/powerpoint/2010/main" val="322963839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Vertical Text Placeholder 2"/>
          <p:cNvSpPr>
            <a:spLocks noGrp="1"/>
          </p:cNvSpPr>
          <p:nvPr>
            <p:ph type="body" orient="vert" idx="1"/>
          </p:nvPr>
        </p:nvSpPr>
        <p:spPr/>
        <p:txBody>
          <a:bodyPr vert="eaVert" ancho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7" name="Date Placeholder 6"/>
          <p:cNvSpPr>
            <a:spLocks noGrp="1"/>
          </p:cNvSpPr>
          <p:nvPr>
            <p:ph type="dt" sz="half" idx="10"/>
          </p:nvPr>
        </p:nvSpPr>
        <p:spPr/>
        <p:txBody>
          <a:bodyPr/>
          <a:lstStyle/>
          <a:p>
            <a:fld id="{9E36943A-8AA5-42BA-922C-85A6349E8B12}" type="datetimeFigureOut">
              <a:rPr lang="hr-HR" smtClean="0"/>
              <a:t>9.3.2026.</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05E39A4F-5906-4943-931E-B184FBCB6BAE}" type="slidenum">
              <a:rPr lang="hr-HR" smtClean="0"/>
              <a:t>‹#›</a:t>
            </a:fld>
            <a:endParaRPr lang="hr-HR"/>
          </a:p>
        </p:txBody>
      </p:sp>
    </p:spTree>
    <p:extLst>
      <p:ext uri="{BB962C8B-B14F-4D97-AF65-F5344CB8AC3E}">
        <p14:creationId xmlns:p14="http://schemas.microsoft.com/office/powerpoint/2010/main" val="23272001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hr-HR"/>
              <a:t>Kliknite da biste uredili stil naslova matrice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7" name="Date Placeholder 6"/>
          <p:cNvSpPr>
            <a:spLocks noGrp="1"/>
          </p:cNvSpPr>
          <p:nvPr>
            <p:ph type="dt" sz="half" idx="10"/>
          </p:nvPr>
        </p:nvSpPr>
        <p:spPr/>
        <p:txBody>
          <a:bodyPr/>
          <a:lstStyle/>
          <a:p>
            <a:fld id="{9E36943A-8AA5-42BA-922C-85A6349E8B12}" type="datetimeFigureOut">
              <a:rPr lang="hr-HR" smtClean="0"/>
              <a:t>9.3.2026.</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05E39A4F-5906-4943-931E-B184FBCB6BAE}" type="slidenum">
              <a:rPr lang="hr-HR" smtClean="0"/>
              <a:t>‹#›</a:t>
            </a:fld>
            <a:endParaRPr lang="hr-HR"/>
          </a:p>
        </p:txBody>
      </p:sp>
    </p:spTree>
    <p:extLst>
      <p:ext uri="{BB962C8B-B14F-4D97-AF65-F5344CB8AC3E}">
        <p14:creationId xmlns:p14="http://schemas.microsoft.com/office/powerpoint/2010/main" val="16608628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idx="1"/>
          </p:nvPr>
        </p:nvSpPr>
        <p:spPr/>
        <p:txBody>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10"/>
          </p:nvPr>
        </p:nvSpPr>
        <p:spPr/>
        <p:txBody>
          <a:bodyPr/>
          <a:lstStyle/>
          <a:p>
            <a:fld id="{9E36943A-8AA5-42BA-922C-85A6349E8B12}" type="datetimeFigureOut">
              <a:rPr lang="hr-HR" smtClean="0"/>
              <a:t>9.3.2026.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05E39A4F-5906-4943-931E-B184FBCB6BAE}" type="slidenum">
              <a:rPr lang="hr-HR" smtClean="0"/>
              <a:t>‹#›</a:t>
            </a:fld>
            <a:endParaRPr lang="hr-HR"/>
          </a:p>
        </p:txBody>
      </p:sp>
    </p:spTree>
    <p:extLst>
      <p:ext uri="{BB962C8B-B14F-4D97-AF65-F5344CB8AC3E}">
        <p14:creationId xmlns:p14="http://schemas.microsoft.com/office/powerpoint/2010/main" val="38137409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sekcije">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hr-HR"/>
              <a:t>Kliknite da biste uredili stil naslova matrice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hr-HR"/>
              <a:t>Kliknite da biste uredili matrice</a:t>
            </a:r>
          </a:p>
        </p:txBody>
      </p:sp>
      <p:sp>
        <p:nvSpPr>
          <p:cNvPr id="4" name="Date Placeholder 3"/>
          <p:cNvSpPr>
            <a:spLocks noGrp="1"/>
          </p:cNvSpPr>
          <p:nvPr>
            <p:ph type="dt" sz="half" idx="10"/>
          </p:nvPr>
        </p:nvSpPr>
        <p:spPr/>
        <p:txBody>
          <a:bodyPr/>
          <a:lstStyle/>
          <a:p>
            <a:fld id="{9E36943A-8AA5-42BA-922C-85A6349E8B12}" type="datetimeFigureOut">
              <a:rPr lang="hr-HR" smtClean="0"/>
              <a:t>9.3.2026.</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05E39A4F-5906-4943-931E-B184FBCB6BAE}" type="slidenum">
              <a:rPr lang="hr-HR" smtClean="0"/>
              <a:t>‹#›</a:t>
            </a:fld>
            <a:endParaRPr lang="hr-HR"/>
          </a:p>
        </p:txBody>
      </p:sp>
    </p:spTree>
    <p:extLst>
      <p:ext uri="{BB962C8B-B14F-4D97-AF65-F5344CB8AC3E}">
        <p14:creationId xmlns:p14="http://schemas.microsoft.com/office/powerpoint/2010/main" val="306006680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a:t>Kliknite da biste uredili stil naslova matrice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8" name="Date Placeholder 7"/>
          <p:cNvSpPr>
            <a:spLocks noGrp="1"/>
          </p:cNvSpPr>
          <p:nvPr>
            <p:ph type="dt" sz="half" idx="10"/>
          </p:nvPr>
        </p:nvSpPr>
        <p:spPr/>
        <p:txBody>
          <a:bodyPr/>
          <a:lstStyle/>
          <a:p>
            <a:fld id="{9E36943A-8AA5-42BA-922C-85A6349E8B12}" type="datetimeFigureOut">
              <a:rPr lang="hr-HR" smtClean="0"/>
              <a:t>9.3.2026.</a:t>
            </a:fld>
            <a:endParaRPr lang="hr-HR"/>
          </a:p>
        </p:txBody>
      </p:sp>
      <p:sp>
        <p:nvSpPr>
          <p:cNvPr id="9" name="Footer Placeholder 8"/>
          <p:cNvSpPr>
            <a:spLocks noGrp="1"/>
          </p:cNvSpPr>
          <p:nvPr>
            <p:ph type="ftr" sz="quarter" idx="11"/>
          </p:nvPr>
        </p:nvSpPr>
        <p:spPr/>
        <p:txBody>
          <a:bodyPr/>
          <a:lstStyle/>
          <a:p>
            <a:endParaRPr lang="hr-HR"/>
          </a:p>
        </p:txBody>
      </p:sp>
      <p:sp>
        <p:nvSpPr>
          <p:cNvPr id="10" name="Slide Number Placeholder 9"/>
          <p:cNvSpPr>
            <a:spLocks noGrp="1"/>
          </p:cNvSpPr>
          <p:nvPr>
            <p:ph type="sldNum" sz="quarter" idx="12"/>
          </p:nvPr>
        </p:nvSpPr>
        <p:spPr/>
        <p:txBody>
          <a:bodyPr/>
          <a:lstStyle/>
          <a:p>
            <a:fld id="{05E39A4F-5906-4943-931E-B184FBCB6BAE}" type="slidenum">
              <a:rPr lang="hr-HR" smtClean="0"/>
              <a:t>‹#›</a:t>
            </a:fld>
            <a:endParaRPr lang="hr-HR"/>
          </a:p>
        </p:txBody>
      </p:sp>
    </p:spTree>
    <p:extLst>
      <p:ext uri="{BB962C8B-B14F-4D97-AF65-F5344CB8AC3E}">
        <p14:creationId xmlns:p14="http://schemas.microsoft.com/office/powerpoint/2010/main" val="1174045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hr-HR"/>
              <a:t>Kliknite da biste uredili stil naslova matrice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r-HR"/>
              <a:t>Kliknite da biste uredili matrice</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2" name="Date Placeholder 1"/>
          <p:cNvSpPr>
            <a:spLocks noGrp="1"/>
          </p:cNvSpPr>
          <p:nvPr>
            <p:ph type="dt" sz="half" idx="10"/>
          </p:nvPr>
        </p:nvSpPr>
        <p:spPr/>
        <p:txBody>
          <a:bodyPr/>
          <a:lstStyle/>
          <a:p>
            <a:fld id="{9E36943A-8AA5-42BA-922C-85A6349E8B12}" type="datetimeFigureOut">
              <a:rPr lang="hr-HR" smtClean="0"/>
              <a:t>9.3.2026.</a:t>
            </a:fld>
            <a:endParaRPr lang="hr-HR"/>
          </a:p>
        </p:txBody>
      </p:sp>
      <p:sp>
        <p:nvSpPr>
          <p:cNvPr id="11" name="Footer Placeholder 10"/>
          <p:cNvSpPr>
            <a:spLocks noGrp="1"/>
          </p:cNvSpPr>
          <p:nvPr>
            <p:ph type="ftr" sz="quarter" idx="11"/>
          </p:nvPr>
        </p:nvSpPr>
        <p:spPr/>
        <p:txBody>
          <a:bodyPr/>
          <a:lstStyle/>
          <a:p>
            <a:endParaRPr lang="hr-HR"/>
          </a:p>
        </p:txBody>
      </p:sp>
      <p:sp>
        <p:nvSpPr>
          <p:cNvPr id="12" name="Slide Number Placeholder 11"/>
          <p:cNvSpPr>
            <a:spLocks noGrp="1"/>
          </p:cNvSpPr>
          <p:nvPr>
            <p:ph type="sldNum" sz="quarter" idx="12"/>
          </p:nvPr>
        </p:nvSpPr>
        <p:spPr/>
        <p:txBody>
          <a:bodyPr/>
          <a:lstStyle/>
          <a:p>
            <a:fld id="{05E39A4F-5906-4943-931E-B184FBCB6BAE}" type="slidenum">
              <a:rPr lang="hr-HR" smtClean="0"/>
              <a:t>‹#›</a:t>
            </a:fld>
            <a:endParaRPr lang="hr-HR"/>
          </a:p>
        </p:txBody>
      </p:sp>
    </p:spTree>
    <p:extLst>
      <p:ext uri="{BB962C8B-B14F-4D97-AF65-F5344CB8AC3E}">
        <p14:creationId xmlns:p14="http://schemas.microsoft.com/office/powerpoint/2010/main" val="17119082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hr-HR"/>
              <a:t>Kliknite da biste uredili stil naslova matrice</a:t>
            </a:r>
            <a:endParaRPr lang="en-US" dirty="0"/>
          </a:p>
        </p:txBody>
      </p:sp>
      <p:sp>
        <p:nvSpPr>
          <p:cNvPr id="2" name="Date Placeholder 1"/>
          <p:cNvSpPr>
            <a:spLocks noGrp="1"/>
          </p:cNvSpPr>
          <p:nvPr>
            <p:ph type="dt" sz="half" idx="10"/>
          </p:nvPr>
        </p:nvSpPr>
        <p:spPr/>
        <p:txBody>
          <a:bodyPr/>
          <a:lstStyle/>
          <a:p>
            <a:fld id="{9E36943A-8AA5-42BA-922C-85A6349E8B12}" type="datetimeFigureOut">
              <a:rPr lang="hr-HR" smtClean="0"/>
              <a:t>9.3.2026.</a:t>
            </a:fld>
            <a:endParaRPr lang="hr-HR"/>
          </a:p>
        </p:txBody>
      </p:sp>
      <p:sp>
        <p:nvSpPr>
          <p:cNvPr id="7" name="Footer Placeholder 6"/>
          <p:cNvSpPr>
            <a:spLocks noGrp="1"/>
          </p:cNvSpPr>
          <p:nvPr>
            <p:ph type="ftr" sz="quarter" idx="11"/>
          </p:nvPr>
        </p:nvSpPr>
        <p:spPr/>
        <p:txBody>
          <a:bodyPr/>
          <a:lstStyle/>
          <a:p>
            <a:endParaRPr lang="hr-HR"/>
          </a:p>
        </p:txBody>
      </p:sp>
      <p:sp>
        <p:nvSpPr>
          <p:cNvPr id="8" name="Slide Number Placeholder 7"/>
          <p:cNvSpPr>
            <a:spLocks noGrp="1"/>
          </p:cNvSpPr>
          <p:nvPr>
            <p:ph type="sldNum" sz="quarter" idx="12"/>
          </p:nvPr>
        </p:nvSpPr>
        <p:spPr/>
        <p:txBody>
          <a:bodyPr/>
          <a:lstStyle/>
          <a:p>
            <a:fld id="{05E39A4F-5906-4943-931E-B184FBCB6BAE}" type="slidenum">
              <a:rPr lang="hr-HR" smtClean="0"/>
              <a:t>‹#›</a:t>
            </a:fld>
            <a:endParaRPr lang="hr-HR"/>
          </a:p>
        </p:txBody>
      </p:sp>
    </p:spTree>
    <p:extLst>
      <p:ext uri="{BB962C8B-B14F-4D97-AF65-F5344CB8AC3E}">
        <p14:creationId xmlns:p14="http://schemas.microsoft.com/office/powerpoint/2010/main" val="40019900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E36943A-8AA5-42BA-922C-85A6349E8B12}" type="datetimeFigureOut">
              <a:rPr lang="hr-HR" smtClean="0"/>
              <a:t>9.3.2026.</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05E39A4F-5906-4943-931E-B184FBCB6BAE}" type="slidenum">
              <a:rPr lang="hr-HR" smtClean="0"/>
              <a:t>‹#›</a:t>
            </a:fld>
            <a:endParaRPr lang="hr-HR"/>
          </a:p>
        </p:txBody>
      </p:sp>
    </p:spTree>
    <p:extLst>
      <p:ext uri="{BB962C8B-B14F-4D97-AF65-F5344CB8AC3E}">
        <p14:creationId xmlns:p14="http://schemas.microsoft.com/office/powerpoint/2010/main" val="22621813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Sadržaj s opisom">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hr-HR"/>
              <a:t>Kliknite da biste uredili stil naslova matrice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matrice</a:t>
            </a:r>
          </a:p>
        </p:txBody>
      </p:sp>
      <p:sp>
        <p:nvSpPr>
          <p:cNvPr id="8" name="Date Placeholder 7"/>
          <p:cNvSpPr>
            <a:spLocks noGrp="1"/>
          </p:cNvSpPr>
          <p:nvPr>
            <p:ph type="dt" sz="half" idx="10"/>
          </p:nvPr>
        </p:nvSpPr>
        <p:spPr/>
        <p:txBody>
          <a:bodyPr/>
          <a:lstStyle/>
          <a:p>
            <a:fld id="{9E36943A-8AA5-42BA-922C-85A6349E8B12}" type="datetimeFigureOut">
              <a:rPr lang="hr-HR" smtClean="0"/>
              <a:t>9.3.2026.</a:t>
            </a:fld>
            <a:endParaRPr lang="hr-HR"/>
          </a:p>
        </p:txBody>
      </p:sp>
      <p:sp>
        <p:nvSpPr>
          <p:cNvPr id="9" name="Footer Placeholder 8"/>
          <p:cNvSpPr>
            <a:spLocks noGrp="1"/>
          </p:cNvSpPr>
          <p:nvPr>
            <p:ph type="ftr" sz="quarter" idx="11"/>
          </p:nvPr>
        </p:nvSpPr>
        <p:spPr/>
        <p:txBody>
          <a:bodyPr/>
          <a:lstStyle/>
          <a:p>
            <a:endParaRPr lang="hr-HR"/>
          </a:p>
        </p:txBody>
      </p:sp>
      <p:sp>
        <p:nvSpPr>
          <p:cNvPr id="10" name="Slide Number Placeholder 9"/>
          <p:cNvSpPr>
            <a:spLocks noGrp="1"/>
          </p:cNvSpPr>
          <p:nvPr>
            <p:ph type="sldNum" sz="quarter" idx="12"/>
          </p:nvPr>
        </p:nvSpPr>
        <p:spPr/>
        <p:txBody>
          <a:bodyPr/>
          <a:lstStyle/>
          <a:p>
            <a:fld id="{05E39A4F-5906-4943-931E-B184FBCB6BAE}" type="slidenum">
              <a:rPr lang="hr-HR" smtClean="0"/>
              <a:t>‹#›</a:t>
            </a:fld>
            <a:endParaRPr lang="hr-HR"/>
          </a:p>
        </p:txBody>
      </p:sp>
    </p:spTree>
    <p:extLst>
      <p:ext uri="{BB962C8B-B14F-4D97-AF65-F5344CB8AC3E}">
        <p14:creationId xmlns:p14="http://schemas.microsoft.com/office/powerpoint/2010/main" val="37229673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Slika s opisom">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hr-HR"/>
              <a:t>Kliknite da biste uredili stil naslova matrice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hr-HR"/>
              <a:t>Kliknite ikonu da biste dodali  sliku</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hr-HR"/>
              <a:t>Kliknite da biste uredili matrice</a:t>
            </a:r>
          </a:p>
        </p:txBody>
      </p:sp>
      <p:sp>
        <p:nvSpPr>
          <p:cNvPr id="8" name="Date Placeholder 7"/>
          <p:cNvSpPr>
            <a:spLocks noGrp="1"/>
          </p:cNvSpPr>
          <p:nvPr>
            <p:ph type="dt" sz="half" idx="10"/>
          </p:nvPr>
        </p:nvSpPr>
        <p:spPr/>
        <p:txBody>
          <a:bodyPr/>
          <a:lstStyle/>
          <a:p>
            <a:fld id="{9E36943A-8AA5-42BA-922C-85A6349E8B12}" type="datetimeFigureOut">
              <a:rPr lang="hr-HR" smtClean="0"/>
              <a:t>9.3.2026.</a:t>
            </a:fld>
            <a:endParaRPr lang="hr-HR"/>
          </a:p>
        </p:txBody>
      </p:sp>
      <p:sp>
        <p:nvSpPr>
          <p:cNvPr id="9" name="Footer Placeholder 8"/>
          <p:cNvSpPr>
            <a:spLocks noGrp="1"/>
          </p:cNvSpPr>
          <p:nvPr>
            <p:ph type="ftr" sz="quarter" idx="11"/>
          </p:nvPr>
        </p:nvSpPr>
        <p:spPr>
          <a:xfrm>
            <a:off x="3499101" y="6356350"/>
            <a:ext cx="5911517" cy="365125"/>
          </a:xfrm>
        </p:spPr>
        <p:txBody>
          <a:bodyPr/>
          <a:lstStyle/>
          <a:p>
            <a:endParaRPr lang="hr-HR"/>
          </a:p>
        </p:txBody>
      </p:sp>
      <p:sp>
        <p:nvSpPr>
          <p:cNvPr id="10" name="Slide Number Placeholder 9"/>
          <p:cNvSpPr>
            <a:spLocks noGrp="1"/>
          </p:cNvSpPr>
          <p:nvPr>
            <p:ph type="sldNum" sz="quarter" idx="12"/>
          </p:nvPr>
        </p:nvSpPr>
        <p:spPr/>
        <p:txBody>
          <a:bodyPr/>
          <a:lstStyle/>
          <a:p>
            <a:fld id="{05E39A4F-5906-4943-931E-B184FBCB6BAE}" type="slidenum">
              <a:rPr lang="hr-HR" smtClean="0"/>
              <a:t>‹#›</a:t>
            </a:fld>
            <a:endParaRPr lang="hr-HR"/>
          </a:p>
        </p:txBody>
      </p:sp>
    </p:spTree>
    <p:extLst>
      <p:ext uri="{BB962C8B-B14F-4D97-AF65-F5344CB8AC3E}">
        <p14:creationId xmlns:p14="http://schemas.microsoft.com/office/powerpoint/2010/main" val="738533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23653">
              <a:srgbClr val="D1F8F3"/>
            </a:gs>
            <a:gs pos="17557">
              <a:schemeClr val="accent5">
                <a:lumMod val="20000"/>
                <a:lumOff val="80000"/>
              </a:schemeClr>
            </a:gs>
            <a:gs pos="59000">
              <a:schemeClr val="accent1">
                <a:lumMod val="5000"/>
                <a:lumOff val="95000"/>
              </a:schemeClr>
            </a:gs>
            <a:gs pos="44000">
              <a:schemeClr val="accent1">
                <a:lumMod val="45000"/>
                <a:lumOff val="55000"/>
              </a:schemeClr>
            </a:gs>
            <a:gs pos="96000">
              <a:schemeClr val="accent5">
                <a:lumMod val="40000"/>
                <a:lumOff val="60000"/>
              </a:schemeClr>
            </a:gs>
            <a:gs pos="94000">
              <a:schemeClr val="accent5">
                <a:lumMod val="60000"/>
                <a:lumOff val="40000"/>
              </a:schemeClr>
            </a:gs>
          </a:gsLst>
          <a:lin ang="2700000" scaled="1"/>
          <a:tileRect/>
        </a:gradFill>
        <a:effectLst/>
      </p:bgPr>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hr-HR"/>
              <a:t>Kliknite da biste uredili stil naslova matrice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hr-HR"/>
              <a:t>Kliknite da biste uredili matrice</a:t>
            </a:r>
          </a:p>
          <a:p>
            <a:pPr lvl="1"/>
            <a:r>
              <a:rPr lang="hr-HR"/>
              <a:t>Druga razina</a:t>
            </a:r>
          </a:p>
          <a:p>
            <a:pPr lvl="2"/>
            <a:r>
              <a:rPr lang="hr-HR"/>
              <a:t>Treća razina</a:t>
            </a:r>
          </a:p>
          <a:p>
            <a:pPr lvl="3"/>
            <a:r>
              <a:rPr lang="hr-HR"/>
              <a:t>Četvrta razina</a:t>
            </a:r>
          </a:p>
          <a:p>
            <a:pPr lvl="4"/>
            <a:r>
              <a:rPr lang="hr-HR"/>
              <a:t>Peta razina stilove teksta</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9E36943A-8AA5-42BA-922C-85A6349E8B12}" type="datetimeFigureOut">
              <a:rPr lang="hr-HR" smtClean="0"/>
              <a:t>9.3.2026.</a:t>
            </a:fld>
            <a:endParaRPr lang="hr-HR"/>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hr-HR"/>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05E39A4F-5906-4943-931E-B184FBCB6BAE}" type="slidenum">
              <a:rPr lang="hr-HR" smtClean="0"/>
              <a:t>‹#›</a:t>
            </a:fld>
            <a:endParaRPr lang="hr-HR"/>
          </a:p>
        </p:txBody>
      </p:sp>
    </p:spTree>
    <p:extLst>
      <p:ext uri="{BB962C8B-B14F-4D97-AF65-F5344CB8AC3E}">
        <p14:creationId xmlns:p14="http://schemas.microsoft.com/office/powerpoint/2010/main" val="54130469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9.png"/><Relationship Id="rId3" Type="http://schemas.microsoft.com/office/2007/relationships/hdphoto" Target="../media/hdphoto1.wdp"/><Relationship Id="rId7" Type="http://schemas.microsoft.com/office/2007/relationships/hdphoto" Target="../media/hdphoto3.wdp"/><Relationship Id="rId12" Type="http://schemas.openxmlformats.org/officeDocument/2006/relationships/image" Target="../media/image8.png"/><Relationship Id="rId2" Type="http://schemas.openxmlformats.org/officeDocument/2006/relationships/image" Target="../media/image1.png"/><Relationship Id="rId16" Type="http://schemas.openxmlformats.org/officeDocument/2006/relationships/image" Target="../media/image12.pn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7.png"/><Relationship Id="rId5" Type="http://schemas.microsoft.com/office/2007/relationships/hdphoto" Target="../media/hdphoto2.wdp"/><Relationship Id="rId15" Type="http://schemas.openxmlformats.org/officeDocument/2006/relationships/image" Target="../media/image11.png"/><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hyperlink" Target="https://invite.nethub.hr/" TargetMode="External"/><Relationship Id="rId7"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5.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18.jp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17.jpg"/><Relationship Id="rId5" Type="http://schemas.openxmlformats.org/officeDocument/2006/relationships/image" Target="../media/image16.jp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23.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Slika 6">
            <a:extLst>
              <a:ext uri="{FF2B5EF4-FFF2-40B4-BE49-F238E27FC236}">
                <a16:creationId xmlns:a16="http://schemas.microsoft.com/office/drawing/2014/main" id="{B6A48912-9F56-E424-0A29-96371861EA43}"/>
              </a:ext>
            </a:extLst>
          </p:cNvPr>
          <p:cNvPicPr>
            <a:picLocks noChangeAspect="1"/>
          </p:cNvPicPr>
          <p:nvPr/>
        </p:nvPicPr>
        <p:blipFill>
          <a:blip r:embed="rId2">
            <a:biLevel thresh="75000"/>
            <a:alphaModFix/>
            <a:extLst>
              <a:ext uri="{BEBA8EAE-BF5A-486C-A8C5-ECC9F3942E4B}">
                <a14:imgProps xmlns:a14="http://schemas.microsoft.com/office/drawing/2010/main">
                  <a14:imgLayer r:embed="rId3">
                    <a14:imgEffect>
                      <a14:colorTemperature colorTemp="1500"/>
                    </a14:imgEffect>
                    <a14:imgEffect>
                      <a14:saturation sat="400000"/>
                    </a14:imgEffect>
                  </a14:imgLayer>
                </a14:imgProps>
              </a:ext>
            </a:extLst>
          </a:blip>
          <a:stretch>
            <a:fillRect/>
          </a:stretch>
        </p:blipFill>
        <p:spPr>
          <a:xfrm>
            <a:off x="9239477" y="757380"/>
            <a:ext cx="2583711" cy="5343237"/>
          </a:xfrm>
          <a:prstGeom prst="rect">
            <a:avLst/>
          </a:prstGeom>
        </p:spPr>
      </p:pic>
      <p:sp>
        <p:nvSpPr>
          <p:cNvPr id="2" name="Naslov 1">
            <a:extLst>
              <a:ext uri="{FF2B5EF4-FFF2-40B4-BE49-F238E27FC236}">
                <a16:creationId xmlns:a16="http://schemas.microsoft.com/office/drawing/2014/main" id="{F7AA08EE-DAE0-FEC6-6B43-824059071362}"/>
              </a:ext>
            </a:extLst>
          </p:cNvPr>
          <p:cNvSpPr>
            <a:spLocks noGrp="1"/>
          </p:cNvSpPr>
          <p:nvPr>
            <p:ph type="ctrTitle"/>
          </p:nvPr>
        </p:nvSpPr>
        <p:spPr/>
        <p:txBody>
          <a:bodyPr/>
          <a:lstStyle/>
          <a:p>
            <a:endParaRPr lang="hr-HR"/>
          </a:p>
        </p:txBody>
      </p:sp>
      <p:sp>
        <p:nvSpPr>
          <p:cNvPr id="3" name="Podnaslov 2">
            <a:extLst>
              <a:ext uri="{FF2B5EF4-FFF2-40B4-BE49-F238E27FC236}">
                <a16:creationId xmlns:a16="http://schemas.microsoft.com/office/drawing/2014/main" id="{8CD6A217-E349-5DD7-5E94-AB0B4688098A}"/>
              </a:ext>
            </a:extLst>
          </p:cNvPr>
          <p:cNvSpPr>
            <a:spLocks noGrp="1"/>
          </p:cNvSpPr>
          <p:nvPr>
            <p:ph type="subTitle" idx="1"/>
          </p:nvPr>
        </p:nvSpPr>
        <p:spPr/>
        <p:txBody>
          <a:bodyPr/>
          <a:lstStyle/>
          <a:p>
            <a:endParaRPr lang="hr-HR"/>
          </a:p>
        </p:txBody>
      </p:sp>
      <p:pic>
        <p:nvPicPr>
          <p:cNvPr id="10" name="Slika 9">
            <a:extLst>
              <a:ext uri="{FF2B5EF4-FFF2-40B4-BE49-F238E27FC236}">
                <a16:creationId xmlns:a16="http://schemas.microsoft.com/office/drawing/2014/main" id="{F3115180-4B00-807F-B738-DB361417E55C}"/>
              </a:ext>
            </a:extLst>
          </p:cNvPr>
          <p:cNvPicPr>
            <a:picLocks noChangeAspect="1"/>
          </p:cNvPicPr>
          <p:nvPr/>
        </p:nvPicPr>
        <p:blipFill>
          <a:blip r:embed="rId4">
            <a:extLst>
              <a:ext uri="{BEBA8EAE-BF5A-486C-A8C5-ECC9F3942E4B}">
                <a14:imgProps xmlns:a14="http://schemas.microsoft.com/office/drawing/2010/main">
                  <a14:imgLayer r:embed="rId5">
                    <a14:imgEffect>
                      <a14:saturation sat="200000"/>
                    </a14:imgEffect>
                  </a14:imgLayer>
                </a14:imgProps>
              </a:ext>
              <a:ext uri="{28A0092B-C50C-407E-A947-70E740481C1C}">
                <a14:useLocalDpi xmlns:a14="http://schemas.microsoft.com/office/drawing/2010/main" val="0"/>
              </a:ext>
            </a:extLst>
          </a:blip>
          <a:stretch>
            <a:fillRect/>
          </a:stretch>
        </p:blipFill>
        <p:spPr>
          <a:xfrm>
            <a:off x="0" y="757381"/>
            <a:ext cx="9133609" cy="5343237"/>
          </a:xfrm>
          <a:prstGeom prst="rect">
            <a:avLst/>
          </a:prstGeom>
        </p:spPr>
      </p:pic>
      <p:pic>
        <p:nvPicPr>
          <p:cNvPr id="11" name="Slika 10">
            <a:extLst>
              <a:ext uri="{FF2B5EF4-FFF2-40B4-BE49-F238E27FC236}">
                <a16:creationId xmlns:a16="http://schemas.microsoft.com/office/drawing/2014/main" id="{0E6BCAF2-3116-85DC-47BA-94ADFDE650AB}"/>
              </a:ext>
            </a:extLst>
          </p:cNvPr>
          <p:cNvPicPr>
            <a:picLocks noChangeAspect="1"/>
          </p:cNvPicPr>
          <p:nvPr/>
        </p:nvPicPr>
        <p:blipFill>
          <a:blip r:embed="rId6">
            <a:alphaModFix amt="20000"/>
            <a:lum bright="70000" contrast="-70000"/>
            <a:extLst>
              <a:ext uri="{BEBA8EAE-BF5A-486C-A8C5-ECC9F3942E4B}">
                <a14:imgProps xmlns:a14="http://schemas.microsoft.com/office/drawing/2010/main">
                  <a14:imgLayer r:embed="rId7">
                    <a14:imgEffect>
                      <a14:colorTemperature colorTemp="10800"/>
                    </a14:imgEffect>
                    <a14:imgEffect>
                      <a14:saturation sat="400000"/>
                    </a14:imgEffect>
                  </a14:imgLayer>
                </a14:imgProps>
              </a:ext>
              <a:ext uri="{28A0092B-C50C-407E-A947-70E740481C1C}">
                <a14:useLocalDpi xmlns:a14="http://schemas.microsoft.com/office/drawing/2010/main" val="0"/>
              </a:ext>
            </a:extLst>
          </a:blip>
          <a:stretch>
            <a:fillRect/>
          </a:stretch>
        </p:blipFill>
        <p:spPr>
          <a:xfrm rot="7095751">
            <a:off x="-228442" y="1015893"/>
            <a:ext cx="2363148" cy="1761020"/>
          </a:xfrm>
          <a:prstGeom prst="rect">
            <a:avLst/>
          </a:prstGeom>
        </p:spPr>
      </p:pic>
      <p:sp>
        <p:nvSpPr>
          <p:cNvPr id="12" name="TekstniOkvir 11">
            <a:extLst>
              <a:ext uri="{FF2B5EF4-FFF2-40B4-BE49-F238E27FC236}">
                <a16:creationId xmlns:a16="http://schemas.microsoft.com/office/drawing/2014/main" id="{58986747-1A72-5564-9FB7-A93F760593C3}"/>
              </a:ext>
            </a:extLst>
          </p:cNvPr>
          <p:cNvSpPr txBox="1"/>
          <p:nvPr/>
        </p:nvSpPr>
        <p:spPr>
          <a:xfrm>
            <a:off x="-241587" y="1554763"/>
            <a:ext cx="9772126" cy="2339102"/>
          </a:xfrm>
          <a:prstGeom prst="rect">
            <a:avLst/>
          </a:prstGeom>
          <a:noFill/>
        </p:spPr>
        <p:txBody>
          <a:bodyPr wrap="square" rtlCol="0">
            <a:spAutoFit/>
          </a:bodyPr>
          <a:lstStyle/>
          <a:p>
            <a:pPr algn="ctr"/>
            <a:r>
              <a:rPr lang="hr-HR" sz="7200" b="1" spc="600" dirty="0">
                <a:solidFill>
                  <a:schemeClr val="bg1"/>
                </a:solidFill>
                <a:effectLst>
                  <a:outerShdw blurRad="38100" dist="38100" dir="2700000" algn="tl">
                    <a:srgbClr val="000000">
                      <a:alpha val="43137"/>
                    </a:srgbClr>
                  </a:outerShdw>
                </a:effectLst>
                <a:latin typeface="Calibri Light" panose="020F0302020204030204" pitchFamily="34" charset="0"/>
                <a:ea typeface="Calibri Light" panose="020F0302020204030204" pitchFamily="34" charset="0"/>
                <a:cs typeface="Calibri Light" panose="020F0302020204030204" pitchFamily="34" charset="0"/>
              </a:rPr>
              <a:t>I  N  V  I  T  E</a:t>
            </a:r>
            <a:br>
              <a:rPr lang="hr-HR" sz="5400" dirty="0">
                <a:effectLst>
                  <a:outerShdw blurRad="38100" dist="38100" dir="2700000" algn="tl">
                    <a:srgbClr val="000000">
                      <a:alpha val="43137"/>
                    </a:srgbClr>
                  </a:outerShdw>
                </a:effectLst>
                <a:latin typeface="Calibri Light" panose="020F0302020204030204" pitchFamily="34" charset="0"/>
                <a:ea typeface="Calibri Light" panose="020F0302020204030204" pitchFamily="34" charset="0"/>
                <a:cs typeface="Calibri Light" panose="020F0302020204030204" pitchFamily="34" charset="0"/>
              </a:rPr>
            </a:br>
            <a:r>
              <a:rPr lang="en-US" sz="2800" b="1" spc="600" dirty="0">
                <a:solidFill>
                  <a:schemeClr val="bg1"/>
                </a:solidFill>
                <a:effectLst>
                  <a:outerShdw blurRad="38100" dist="38100" dir="2700000" algn="tl">
                    <a:srgbClr val="000000">
                      <a:alpha val="43137"/>
                    </a:srgbClr>
                  </a:outerShdw>
                </a:effectLst>
                <a:latin typeface="Calibri Light" panose="020F0302020204030204" pitchFamily="34" charset="0"/>
                <a:ea typeface="Calibri Light" panose="020F0302020204030204" pitchFamily="34" charset="0"/>
                <a:cs typeface="Calibri Light" panose="020F0302020204030204" pitchFamily="34" charset="0"/>
              </a:rPr>
              <a:t>Social Innovation Incubators</a:t>
            </a:r>
            <a:r>
              <a:rPr lang="hr-HR" sz="2800" b="1" spc="600" dirty="0">
                <a:solidFill>
                  <a:schemeClr val="bg1"/>
                </a:solidFill>
                <a:effectLst>
                  <a:outerShdw blurRad="38100" dist="38100" dir="2700000" algn="tl">
                    <a:srgbClr val="000000">
                      <a:alpha val="43137"/>
                    </a:srgbClr>
                  </a:outerShdw>
                </a:effectLst>
                <a:latin typeface="Calibri Light" panose="020F0302020204030204" pitchFamily="34" charset="0"/>
                <a:ea typeface="Calibri Light" panose="020F0302020204030204" pitchFamily="34" charset="0"/>
                <a:cs typeface="Calibri Light" panose="020F0302020204030204" pitchFamily="34" charset="0"/>
              </a:rPr>
              <a:t> </a:t>
            </a:r>
            <a:r>
              <a:rPr lang="en-US" sz="2800" b="1" spc="600" dirty="0">
                <a:solidFill>
                  <a:schemeClr val="bg1"/>
                </a:solidFill>
                <a:effectLst>
                  <a:outerShdw blurRad="38100" dist="38100" dir="2700000" algn="tl">
                    <a:srgbClr val="000000">
                      <a:alpha val="43137"/>
                    </a:srgbClr>
                  </a:outerShdw>
                </a:effectLst>
                <a:latin typeface="Calibri Light" panose="020F0302020204030204" pitchFamily="34" charset="0"/>
                <a:ea typeface="Calibri Light" panose="020F0302020204030204" pitchFamily="34" charset="0"/>
                <a:cs typeface="Calibri Light" panose="020F0302020204030204" pitchFamily="34" charset="0"/>
              </a:rPr>
              <a:t>for </a:t>
            </a:r>
            <a:br>
              <a:rPr lang="hr-HR" sz="2800" b="1" spc="600" dirty="0">
                <a:solidFill>
                  <a:schemeClr val="bg1"/>
                </a:solidFill>
                <a:effectLst>
                  <a:outerShdw blurRad="38100" dist="38100" dir="2700000" algn="tl">
                    <a:srgbClr val="000000">
                      <a:alpha val="43137"/>
                    </a:srgbClr>
                  </a:outerShdw>
                </a:effectLst>
                <a:latin typeface="Calibri Light" panose="020F0302020204030204" pitchFamily="34" charset="0"/>
                <a:ea typeface="Calibri Light" panose="020F0302020204030204" pitchFamily="34" charset="0"/>
                <a:cs typeface="Calibri Light" panose="020F0302020204030204" pitchFamily="34" charset="0"/>
              </a:rPr>
            </a:br>
            <a:r>
              <a:rPr lang="en-US" sz="2800" b="1" spc="600" dirty="0">
                <a:solidFill>
                  <a:schemeClr val="bg1"/>
                </a:solidFill>
                <a:effectLst>
                  <a:outerShdw blurRad="38100" dist="38100" dir="2700000" algn="tl">
                    <a:srgbClr val="000000">
                      <a:alpha val="43137"/>
                    </a:srgbClr>
                  </a:outerShdw>
                </a:effectLst>
                <a:latin typeface="Calibri Light" panose="020F0302020204030204" pitchFamily="34" charset="0"/>
                <a:ea typeface="Calibri Light" panose="020F0302020204030204" pitchFamily="34" charset="0"/>
                <a:cs typeface="Calibri Light" panose="020F0302020204030204" pitchFamily="34" charset="0"/>
              </a:rPr>
              <a:t>Inclusive Digital Healthcare</a:t>
            </a:r>
            <a:endParaRPr lang="hr-HR" sz="2800" b="1" spc="600" dirty="0">
              <a:solidFill>
                <a:schemeClr val="bg1"/>
              </a:solidFill>
              <a:effectLst>
                <a:outerShdw blurRad="38100" dist="38100" dir="2700000" algn="tl">
                  <a:srgbClr val="000000">
                    <a:alpha val="43137"/>
                  </a:srgbClr>
                </a:outerShdw>
              </a:effectLst>
              <a:latin typeface="Calibri Light" panose="020F0302020204030204" pitchFamily="34" charset="0"/>
              <a:ea typeface="Calibri Light" panose="020F0302020204030204" pitchFamily="34" charset="0"/>
              <a:cs typeface="Calibri Light" panose="020F0302020204030204" pitchFamily="34" charset="0"/>
            </a:endParaRPr>
          </a:p>
          <a:p>
            <a:endParaRPr lang="hr-HR" dirty="0"/>
          </a:p>
        </p:txBody>
      </p:sp>
      <p:sp>
        <p:nvSpPr>
          <p:cNvPr id="13" name="TekstniOkvir 12">
            <a:extLst>
              <a:ext uri="{FF2B5EF4-FFF2-40B4-BE49-F238E27FC236}">
                <a16:creationId xmlns:a16="http://schemas.microsoft.com/office/drawing/2014/main" id="{C7554BD4-A327-96C7-2020-67E0F4DEC333}"/>
              </a:ext>
            </a:extLst>
          </p:cNvPr>
          <p:cNvSpPr txBox="1"/>
          <p:nvPr/>
        </p:nvSpPr>
        <p:spPr>
          <a:xfrm>
            <a:off x="9133609" y="6262755"/>
            <a:ext cx="3058391" cy="400110"/>
          </a:xfrm>
          <a:prstGeom prst="rect">
            <a:avLst/>
          </a:prstGeom>
          <a:noFill/>
        </p:spPr>
        <p:txBody>
          <a:bodyPr wrap="square" rtlCol="0">
            <a:spAutoFit/>
          </a:bodyPr>
          <a:lstStyle/>
          <a:p>
            <a:r>
              <a:rPr lang="hr-HR" sz="2000" i="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Newsletter </a:t>
            </a:r>
            <a:r>
              <a:rPr lang="hr-HR" sz="2000" i="1" dirty="0" err="1">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February</a:t>
            </a:r>
            <a:r>
              <a:rPr lang="hr-HR" sz="2000" i="1" dirty="0">
                <a:solidFill>
                  <a:schemeClr val="tx1">
                    <a:lumMod val="75000"/>
                    <a:lumOff val="25000"/>
                  </a:schemeClr>
                </a:solidFill>
                <a:latin typeface="Calibri" panose="020F0502020204030204" pitchFamily="34" charset="0"/>
                <a:ea typeface="Calibri" panose="020F0502020204030204" pitchFamily="34" charset="0"/>
                <a:cs typeface="Calibri" panose="020F0502020204030204" pitchFamily="34" charset="0"/>
              </a:rPr>
              <a:t> 2026</a:t>
            </a:r>
          </a:p>
        </p:txBody>
      </p:sp>
      <p:pic>
        <p:nvPicPr>
          <p:cNvPr id="16" name="Slika 15">
            <a:extLst>
              <a:ext uri="{FF2B5EF4-FFF2-40B4-BE49-F238E27FC236}">
                <a16:creationId xmlns:a16="http://schemas.microsoft.com/office/drawing/2014/main" id="{E8677856-E467-DE17-A9F1-606FBEFF41E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41015" y="6152870"/>
            <a:ext cx="2074078" cy="720572"/>
          </a:xfrm>
          <a:prstGeom prst="rect">
            <a:avLst/>
          </a:prstGeom>
        </p:spPr>
      </p:pic>
      <p:pic>
        <p:nvPicPr>
          <p:cNvPr id="17" name="Slika 16">
            <a:extLst>
              <a:ext uri="{FF2B5EF4-FFF2-40B4-BE49-F238E27FC236}">
                <a16:creationId xmlns:a16="http://schemas.microsoft.com/office/drawing/2014/main" id="{D1B000AD-15DD-AA7D-A240-B5D5BAA114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0" y="6156557"/>
            <a:ext cx="2585966" cy="701443"/>
          </a:xfrm>
          <a:prstGeom prst="rect">
            <a:avLst/>
          </a:prstGeom>
        </p:spPr>
      </p:pic>
      <p:pic>
        <p:nvPicPr>
          <p:cNvPr id="5" name="Slika 4">
            <a:extLst>
              <a:ext uri="{FF2B5EF4-FFF2-40B4-BE49-F238E27FC236}">
                <a16:creationId xmlns:a16="http://schemas.microsoft.com/office/drawing/2014/main" id="{DA0F9962-4745-0757-D4BF-A4EE63489F9C}"/>
              </a:ext>
            </a:extLst>
          </p:cNvPr>
          <p:cNvPicPr>
            <a:picLocks noChangeAspect="1"/>
          </p:cNvPicPr>
          <p:nvPr/>
        </p:nvPicPr>
        <p:blipFill>
          <a:blip r:embed="rId10"/>
          <a:stretch>
            <a:fillRect/>
          </a:stretch>
        </p:blipFill>
        <p:spPr>
          <a:xfrm>
            <a:off x="10153348" y="1319772"/>
            <a:ext cx="779392" cy="811867"/>
          </a:xfrm>
          <a:prstGeom prst="rect">
            <a:avLst/>
          </a:prstGeom>
        </p:spPr>
      </p:pic>
      <p:pic>
        <p:nvPicPr>
          <p:cNvPr id="9" name="Slika 8">
            <a:extLst>
              <a:ext uri="{FF2B5EF4-FFF2-40B4-BE49-F238E27FC236}">
                <a16:creationId xmlns:a16="http://schemas.microsoft.com/office/drawing/2014/main" id="{0A83DE28-787B-AA74-CAD7-0885ABC71C2E}"/>
              </a:ext>
            </a:extLst>
          </p:cNvPr>
          <p:cNvPicPr>
            <a:picLocks noChangeAspect="1"/>
          </p:cNvPicPr>
          <p:nvPr/>
        </p:nvPicPr>
        <p:blipFill>
          <a:blip r:embed="rId11"/>
          <a:stretch>
            <a:fillRect/>
          </a:stretch>
        </p:blipFill>
        <p:spPr>
          <a:xfrm>
            <a:off x="9892137" y="916368"/>
            <a:ext cx="1301814" cy="358297"/>
          </a:xfrm>
          <a:prstGeom prst="rect">
            <a:avLst/>
          </a:prstGeom>
        </p:spPr>
      </p:pic>
      <p:pic>
        <p:nvPicPr>
          <p:cNvPr id="23" name="Slika 22">
            <a:extLst>
              <a:ext uri="{FF2B5EF4-FFF2-40B4-BE49-F238E27FC236}">
                <a16:creationId xmlns:a16="http://schemas.microsoft.com/office/drawing/2014/main" id="{9A49CEC5-6FF8-8A7F-6464-ED214F0D1F47}"/>
              </a:ext>
            </a:extLst>
          </p:cNvPr>
          <p:cNvPicPr>
            <a:picLocks noChangeAspect="1"/>
          </p:cNvPicPr>
          <p:nvPr/>
        </p:nvPicPr>
        <p:blipFill>
          <a:blip r:embed="rId12"/>
          <a:stretch>
            <a:fillRect/>
          </a:stretch>
        </p:blipFill>
        <p:spPr>
          <a:xfrm>
            <a:off x="9787919" y="4581119"/>
            <a:ext cx="1485779" cy="545169"/>
          </a:xfrm>
          <a:prstGeom prst="rect">
            <a:avLst/>
          </a:prstGeom>
        </p:spPr>
      </p:pic>
      <p:pic>
        <p:nvPicPr>
          <p:cNvPr id="25" name="Slika 24">
            <a:extLst>
              <a:ext uri="{FF2B5EF4-FFF2-40B4-BE49-F238E27FC236}">
                <a16:creationId xmlns:a16="http://schemas.microsoft.com/office/drawing/2014/main" id="{7623CB7E-76A9-3D31-0355-CC5445A705E4}"/>
              </a:ext>
            </a:extLst>
          </p:cNvPr>
          <p:cNvPicPr>
            <a:picLocks noChangeAspect="1"/>
          </p:cNvPicPr>
          <p:nvPr/>
        </p:nvPicPr>
        <p:blipFill>
          <a:blip r:embed="rId13"/>
          <a:stretch>
            <a:fillRect/>
          </a:stretch>
        </p:blipFill>
        <p:spPr>
          <a:xfrm>
            <a:off x="10147176" y="3049722"/>
            <a:ext cx="791736" cy="743262"/>
          </a:xfrm>
          <a:prstGeom prst="rect">
            <a:avLst/>
          </a:prstGeom>
        </p:spPr>
      </p:pic>
      <p:pic>
        <p:nvPicPr>
          <p:cNvPr id="27" name="Slika 26">
            <a:extLst>
              <a:ext uri="{FF2B5EF4-FFF2-40B4-BE49-F238E27FC236}">
                <a16:creationId xmlns:a16="http://schemas.microsoft.com/office/drawing/2014/main" id="{4299CF0A-D189-1AE2-72C4-4C9EFB4555E1}"/>
              </a:ext>
            </a:extLst>
          </p:cNvPr>
          <p:cNvPicPr>
            <a:picLocks noChangeAspect="1"/>
          </p:cNvPicPr>
          <p:nvPr/>
        </p:nvPicPr>
        <p:blipFill>
          <a:blip r:embed="rId14"/>
          <a:stretch>
            <a:fillRect/>
          </a:stretch>
        </p:blipFill>
        <p:spPr>
          <a:xfrm>
            <a:off x="10028819" y="3898936"/>
            <a:ext cx="1093333" cy="518095"/>
          </a:xfrm>
          <a:prstGeom prst="rect">
            <a:avLst/>
          </a:prstGeom>
        </p:spPr>
      </p:pic>
      <p:pic>
        <p:nvPicPr>
          <p:cNvPr id="28" name="Slika 27">
            <a:extLst>
              <a:ext uri="{FF2B5EF4-FFF2-40B4-BE49-F238E27FC236}">
                <a16:creationId xmlns:a16="http://schemas.microsoft.com/office/drawing/2014/main" id="{BBA34F96-92E6-2DCD-35F1-BB79CFCF5907}"/>
              </a:ext>
            </a:extLst>
          </p:cNvPr>
          <p:cNvPicPr>
            <a:picLocks noChangeAspect="1"/>
          </p:cNvPicPr>
          <p:nvPr/>
        </p:nvPicPr>
        <p:blipFill>
          <a:blip r:embed="rId15"/>
          <a:stretch>
            <a:fillRect/>
          </a:stretch>
        </p:blipFill>
        <p:spPr>
          <a:xfrm>
            <a:off x="10109215" y="2247657"/>
            <a:ext cx="843186" cy="843186"/>
          </a:xfrm>
          <a:prstGeom prst="rect">
            <a:avLst/>
          </a:prstGeom>
        </p:spPr>
      </p:pic>
      <p:pic>
        <p:nvPicPr>
          <p:cNvPr id="30" name="Slika 29">
            <a:extLst>
              <a:ext uri="{FF2B5EF4-FFF2-40B4-BE49-F238E27FC236}">
                <a16:creationId xmlns:a16="http://schemas.microsoft.com/office/drawing/2014/main" id="{FD57CD97-9479-F6E4-B947-A2C75B0FAAD5}"/>
              </a:ext>
            </a:extLst>
          </p:cNvPr>
          <p:cNvPicPr>
            <a:picLocks noChangeAspect="1"/>
          </p:cNvPicPr>
          <p:nvPr/>
        </p:nvPicPr>
        <p:blipFill>
          <a:blip r:embed="rId16"/>
          <a:stretch>
            <a:fillRect/>
          </a:stretch>
        </p:blipFill>
        <p:spPr>
          <a:xfrm>
            <a:off x="10124419" y="5287734"/>
            <a:ext cx="855448" cy="648795"/>
          </a:xfrm>
          <a:prstGeom prst="rect">
            <a:avLst/>
          </a:prstGeom>
        </p:spPr>
      </p:pic>
    </p:spTree>
    <p:extLst>
      <p:ext uri="{BB962C8B-B14F-4D97-AF65-F5344CB8AC3E}">
        <p14:creationId xmlns:p14="http://schemas.microsoft.com/office/powerpoint/2010/main" val="13996682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8D87B-4B75-0115-AB78-7B5701A3B7D4}"/>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D29B241B-0F7C-AE48-7B64-760A384D0B6F}"/>
              </a:ext>
            </a:extLst>
          </p:cNvPr>
          <p:cNvSpPr>
            <a:spLocks noGrp="1"/>
          </p:cNvSpPr>
          <p:nvPr>
            <p:ph type="title"/>
          </p:nvPr>
        </p:nvSpPr>
        <p:spPr>
          <a:xfrm>
            <a:off x="232137" y="1372268"/>
            <a:ext cx="2947482" cy="3823484"/>
          </a:xfrm>
        </p:spPr>
        <p:txBody>
          <a:bodyPr/>
          <a:lstStyle/>
          <a:p>
            <a:r>
              <a:rPr lang="hr-HR" dirty="0" err="1"/>
              <a:t>Upcoming</a:t>
            </a:r>
            <a:r>
              <a:rPr lang="hr-HR" dirty="0"/>
              <a:t> </a:t>
            </a:r>
            <a:r>
              <a:rPr lang="hr-HR" dirty="0" err="1"/>
              <a:t>events</a:t>
            </a:r>
            <a:endParaRPr lang="hr-HR" dirty="0"/>
          </a:p>
        </p:txBody>
      </p:sp>
      <p:pic>
        <p:nvPicPr>
          <p:cNvPr id="4" name="Slika 3">
            <a:extLst>
              <a:ext uri="{FF2B5EF4-FFF2-40B4-BE49-F238E27FC236}">
                <a16:creationId xmlns:a16="http://schemas.microsoft.com/office/drawing/2014/main" id="{4C0CDA8C-4FD1-059C-5B00-445FC71636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015" y="6152870"/>
            <a:ext cx="2074078" cy="720572"/>
          </a:xfrm>
          <a:prstGeom prst="rect">
            <a:avLst/>
          </a:prstGeom>
        </p:spPr>
      </p:pic>
      <p:pic>
        <p:nvPicPr>
          <p:cNvPr id="5" name="Slika 4">
            <a:extLst>
              <a:ext uri="{FF2B5EF4-FFF2-40B4-BE49-F238E27FC236}">
                <a16:creationId xmlns:a16="http://schemas.microsoft.com/office/drawing/2014/main" id="{8CAC8F2E-C815-DAAA-A074-A7D5728E906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6557"/>
            <a:ext cx="2585966" cy="701443"/>
          </a:xfrm>
          <a:prstGeom prst="rect">
            <a:avLst/>
          </a:prstGeom>
        </p:spPr>
      </p:pic>
      <p:pic>
        <p:nvPicPr>
          <p:cNvPr id="6" name="Slika 5">
            <a:extLst>
              <a:ext uri="{FF2B5EF4-FFF2-40B4-BE49-F238E27FC236}">
                <a16:creationId xmlns:a16="http://schemas.microsoft.com/office/drawing/2014/main" id="{4F5FF414-5EE0-37F5-E905-A0AFCC72E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7692" y="5195752"/>
            <a:ext cx="2454307" cy="1512249"/>
          </a:xfrm>
          <a:prstGeom prst="rect">
            <a:avLst/>
          </a:prstGeom>
        </p:spPr>
      </p:pic>
      <p:sp>
        <p:nvSpPr>
          <p:cNvPr id="10" name="Rezervirano mjesto sadržaja 9">
            <a:extLst>
              <a:ext uri="{FF2B5EF4-FFF2-40B4-BE49-F238E27FC236}">
                <a16:creationId xmlns:a16="http://schemas.microsoft.com/office/drawing/2014/main" id="{7259AFC6-FA34-28E3-93D8-DBEF7D1D3AD2}"/>
              </a:ext>
            </a:extLst>
          </p:cNvPr>
          <p:cNvSpPr>
            <a:spLocks noGrp="1"/>
          </p:cNvSpPr>
          <p:nvPr>
            <p:ph idx="1"/>
          </p:nvPr>
        </p:nvSpPr>
        <p:spPr/>
        <p:txBody>
          <a:bodyPr/>
          <a:lstStyle/>
          <a:p>
            <a:pPr marL="0" indent="0">
              <a:buNone/>
            </a:pPr>
            <a:endParaRPr lang="hr-HR" dirty="0">
              <a:solidFill>
                <a:schemeClr val="tx1"/>
              </a:solidFill>
            </a:endParaRPr>
          </a:p>
          <a:p>
            <a:r>
              <a:rPr lang="en-US" sz="2400" i="1" dirty="0">
                <a:solidFill>
                  <a:srgbClr val="002060"/>
                </a:solidFill>
              </a:rPr>
              <a:t>Third project conference</a:t>
            </a:r>
            <a:r>
              <a:rPr lang="hr-HR" sz="2400" i="1" dirty="0">
                <a:solidFill>
                  <a:srgbClr val="002060"/>
                </a:solidFill>
              </a:rPr>
              <a:t> – </a:t>
            </a:r>
            <a:r>
              <a:rPr lang="hr-HR" sz="2400" i="1" dirty="0" err="1">
                <a:solidFill>
                  <a:srgbClr val="002060"/>
                </a:solidFill>
              </a:rPr>
              <a:t>March</a:t>
            </a:r>
            <a:r>
              <a:rPr lang="hr-HR" sz="2400" i="1" dirty="0">
                <a:solidFill>
                  <a:srgbClr val="002060"/>
                </a:solidFill>
              </a:rPr>
              <a:t> 2026</a:t>
            </a:r>
          </a:p>
          <a:p>
            <a:r>
              <a:rPr lang="en-US" sz="2400" i="1" dirty="0">
                <a:solidFill>
                  <a:srgbClr val="002060"/>
                </a:solidFill>
              </a:rPr>
              <a:t>Fourth project conference</a:t>
            </a:r>
            <a:r>
              <a:rPr lang="hr-HR" sz="2400" i="1" dirty="0">
                <a:solidFill>
                  <a:srgbClr val="002060"/>
                </a:solidFill>
              </a:rPr>
              <a:t> – June 2026</a:t>
            </a:r>
          </a:p>
          <a:p>
            <a:r>
              <a:rPr lang="en-US" sz="2400" i="1" dirty="0">
                <a:solidFill>
                  <a:srgbClr val="002060"/>
                </a:solidFill>
              </a:rPr>
              <a:t>Fifth project conference</a:t>
            </a:r>
            <a:r>
              <a:rPr lang="hr-HR" sz="2400" i="1" dirty="0">
                <a:solidFill>
                  <a:srgbClr val="002060"/>
                </a:solidFill>
              </a:rPr>
              <a:t>  – </a:t>
            </a:r>
            <a:r>
              <a:rPr lang="hr-HR" sz="2400" i="1" dirty="0" err="1">
                <a:solidFill>
                  <a:srgbClr val="002060"/>
                </a:solidFill>
              </a:rPr>
              <a:t>September</a:t>
            </a:r>
            <a:r>
              <a:rPr lang="hr-HR" sz="2400" i="1" dirty="0">
                <a:solidFill>
                  <a:srgbClr val="002060"/>
                </a:solidFill>
              </a:rPr>
              <a:t> 2026</a:t>
            </a:r>
          </a:p>
          <a:p>
            <a:r>
              <a:rPr lang="hr-HR" sz="2400" i="1" dirty="0" err="1">
                <a:solidFill>
                  <a:srgbClr val="002060"/>
                </a:solidFill>
              </a:rPr>
              <a:t>Learning</a:t>
            </a:r>
            <a:r>
              <a:rPr lang="hr-HR" sz="2400" i="1" dirty="0">
                <a:solidFill>
                  <a:srgbClr val="002060"/>
                </a:solidFill>
              </a:rPr>
              <a:t> </a:t>
            </a:r>
            <a:r>
              <a:rPr lang="hr-HR" sz="2400" i="1" dirty="0" err="1">
                <a:solidFill>
                  <a:srgbClr val="002060"/>
                </a:solidFill>
              </a:rPr>
              <a:t>expedition</a:t>
            </a:r>
            <a:r>
              <a:rPr lang="hr-HR" sz="2400" i="1" dirty="0">
                <a:solidFill>
                  <a:srgbClr val="002060"/>
                </a:solidFill>
              </a:rPr>
              <a:t> – </a:t>
            </a:r>
            <a:r>
              <a:rPr lang="hr-HR" sz="2400" i="1" dirty="0" err="1">
                <a:solidFill>
                  <a:srgbClr val="002060"/>
                </a:solidFill>
              </a:rPr>
              <a:t>September</a:t>
            </a:r>
            <a:r>
              <a:rPr lang="hr-HR" sz="2400" i="1" dirty="0">
                <a:solidFill>
                  <a:srgbClr val="002060"/>
                </a:solidFill>
              </a:rPr>
              <a:t> 2026</a:t>
            </a:r>
          </a:p>
          <a:p>
            <a:endParaRPr lang="hr-HR" dirty="0">
              <a:solidFill>
                <a:schemeClr val="tx1"/>
              </a:solidFill>
            </a:endParaRPr>
          </a:p>
          <a:p>
            <a:endParaRPr lang="hr-HR" dirty="0">
              <a:solidFill>
                <a:schemeClr val="tx1"/>
              </a:solidFill>
            </a:endParaRPr>
          </a:p>
          <a:p>
            <a:endParaRPr lang="hr-HR" dirty="0">
              <a:solidFill>
                <a:schemeClr val="tx1"/>
              </a:solidFill>
            </a:endParaRPr>
          </a:p>
        </p:txBody>
      </p:sp>
    </p:spTree>
    <p:extLst>
      <p:ext uri="{BB962C8B-B14F-4D97-AF65-F5344CB8AC3E}">
        <p14:creationId xmlns:p14="http://schemas.microsoft.com/office/powerpoint/2010/main" val="139667086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lika 2">
            <a:extLst>
              <a:ext uri="{FF2B5EF4-FFF2-40B4-BE49-F238E27FC236}">
                <a16:creationId xmlns:a16="http://schemas.microsoft.com/office/drawing/2014/main" id="{1E78F426-C3BD-AA71-4737-37543531E292}"/>
              </a:ext>
            </a:extLst>
          </p:cNvPr>
          <p:cNvPicPr>
            <a:picLocks noChangeAspect="1"/>
          </p:cNvPicPr>
          <p:nvPr/>
        </p:nvPicPr>
        <p:blipFill>
          <a:blip r:embed="rId2"/>
          <a:stretch>
            <a:fillRect/>
          </a:stretch>
        </p:blipFill>
        <p:spPr>
          <a:xfrm>
            <a:off x="1010" y="351888"/>
            <a:ext cx="9132600" cy="5346655"/>
          </a:xfrm>
          <a:prstGeom prst="rect">
            <a:avLst/>
          </a:prstGeom>
        </p:spPr>
      </p:pic>
      <p:sp>
        <p:nvSpPr>
          <p:cNvPr id="2" name="Naslov 1">
            <a:extLst>
              <a:ext uri="{FF2B5EF4-FFF2-40B4-BE49-F238E27FC236}">
                <a16:creationId xmlns:a16="http://schemas.microsoft.com/office/drawing/2014/main" id="{DDC751F7-2991-C850-0AF3-7262419614DE}"/>
              </a:ext>
            </a:extLst>
          </p:cNvPr>
          <p:cNvSpPr>
            <a:spLocks noGrp="1"/>
          </p:cNvSpPr>
          <p:nvPr>
            <p:ph type="title"/>
          </p:nvPr>
        </p:nvSpPr>
        <p:spPr>
          <a:xfrm>
            <a:off x="1301098" y="179036"/>
            <a:ext cx="6471301" cy="1288473"/>
          </a:xfrm>
        </p:spPr>
        <p:txBody>
          <a:bodyPr>
            <a:normAutofit/>
            <a:scene3d>
              <a:camera prst="isometricLeftDown"/>
              <a:lightRig rig="threePt" dir="t"/>
            </a:scene3d>
            <a:flatTx/>
          </a:bodyPr>
          <a:lstStyle/>
          <a:p>
            <a:pPr algn="ctr"/>
            <a:r>
              <a:rPr lang="hr-HR" sz="4800" b="1" spc="600" dirty="0">
                <a:solidFill>
                  <a:schemeClr val="bg1"/>
                </a:solidFill>
                <a:effectLst>
                  <a:outerShdw blurRad="38100" dist="38100" dir="2700000" algn="tl">
                    <a:srgbClr val="000000">
                      <a:alpha val="43137"/>
                    </a:srgbClr>
                  </a:outerShdw>
                </a:effectLst>
                <a:latin typeface="Calibri Light" panose="020F0302020204030204" pitchFamily="34" charset="0"/>
                <a:ea typeface="Calibri Light" panose="020F0302020204030204" pitchFamily="34" charset="0"/>
                <a:cs typeface="Calibri Light" panose="020F0302020204030204" pitchFamily="34" charset="0"/>
                <a:hlinkClick r:id="rId3">
                  <a:extLst>
                    <a:ext uri="{A12FA001-AC4F-418D-AE19-62706E023703}">
                      <ahyp:hlinkClr xmlns:ahyp="http://schemas.microsoft.com/office/drawing/2018/hyperlinkcolor" val="tx"/>
                    </a:ext>
                  </a:extLst>
                </a:hlinkClick>
              </a:rPr>
              <a:t>INVITE</a:t>
            </a:r>
            <a:r>
              <a:rPr lang="hr-HR" sz="4800" b="1" dirty="0">
                <a:solidFill>
                  <a:schemeClr val="bg1"/>
                </a:solidFill>
                <a:effectLst>
                  <a:outerShdw blurRad="38100" dist="38100" dir="2700000" algn="tl">
                    <a:srgbClr val="000000">
                      <a:alpha val="43137"/>
                    </a:srgbClr>
                  </a:outerShdw>
                </a:effectLst>
                <a:latin typeface="Calibri Light" panose="020F0302020204030204" pitchFamily="34" charset="0"/>
                <a:ea typeface="Calibri Light" panose="020F0302020204030204" pitchFamily="34" charset="0"/>
                <a:cs typeface="Calibri Light" panose="020F0302020204030204" pitchFamily="34" charset="0"/>
              </a:rPr>
              <a:t> </a:t>
            </a:r>
            <a:r>
              <a:rPr lang="hr-HR" sz="4800" b="1" dirty="0" err="1">
                <a:solidFill>
                  <a:schemeClr val="bg1"/>
                </a:solidFill>
                <a:effectLst>
                  <a:outerShdw blurRad="38100" dist="38100" dir="2700000" algn="tl">
                    <a:srgbClr val="000000">
                      <a:alpha val="43137"/>
                    </a:srgbClr>
                  </a:outerShdw>
                </a:effectLst>
                <a:latin typeface="Calibri Light" panose="020F0302020204030204" pitchFamily="34" charset="0"/>
                <a:ea typeface="Calibri Light" panose="020F0302020204030204" pitchFamily="34" charset="0"/>
                <a:cs typeface="Calibri Light" panose="020F0302020204030204" pitchFamily="34" charset="0"/>
              </a:rPr>
              <a:t>your</a:t>
            </a:r>
            <a:r>
              <a:rPr lang="hr-HR" sz="4800" b="1" dirty="0">
                <a:solidFill>
                  <a:schemeClr val="bg1"/>
                </a:solidFill>
                <a:effectLst>
                  <a:outerShdw blurRad="38100" dist="38100" dir="2700000" algn="tl">
                    <a:srgbClr val="000000">
                      <a:alpha val="43137"/>
                    </a:srgbClr>
                  </a:outerShdw>
                </a:effectLst>
                <a:latin typeface="Calibri Light" panose="020F0302020204030204" pitchFamily="34" charset="0"/>
                <a:ea typeface="Calibri Light" panose="020F0302020204030204" pitchFamily="34" charset="0"/>
                <a:cs typeface="Calibri Light" panose="020F0302020204030204" pitchFamily="34" charset="0"/>
              </a:rPr>
              <a:t> future</a:t>
            </a:r>
          </a:p>
        </p:txBody>
      </p:sp>
      <p:pic>
        <p:nvPicPr>
          <p:cNvPr id="4" name="Slika 3">
            <a:extLst>
              <a:ext uri="{FF2B5EF4-FFF2-40B4-BE49-F238E27FC236}">
                <a16:creationId xmlns:a16="http://schemas.microsoft.com/office/drawing/2014/main" id="{28AA17E9-499F-ED0C-B0BF-762A51ADEDD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452270" y="3812025"/>
            <a:ext cx="2074078" cy="720572"/>
          </a:xfrm>
          <a:prstGeom prst="rect">
            <a:avLst/>
          </a:prstGeom>
        </p:spPr>
      </p:pic>
      <p:pic>
        <p:nvPicPr>
          <p:cNvPr id="5" name="Slika 4">
            <a:extLst>
              <a:ext uri="{FF2B5EF4-FFF2-40B4-BE49-F238E27FC236}">
                <a16:creationId xmlns:a16="http://schemas.microsoft.com/office/drawing/2014/main" id="{CE5FAAEB-DEDC-85F4-9DB9-18554F8130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41794" y="4693202"/>
            <a:ext cx="2585966" cy="701443"/>
          </a:xfrm>
          <a:prstGeom prst="rect">
            <a:avLst/>
          </a:prstGeom>
        </p:spPr>
      </p:pic>
      <p:pic>
        <p:nvPicPr>
          <p:cNvPr id="6" name="Slika 5">
            <a:extLst>
              <a:ext uri="{FF2B5EF4-FFF2-40B4-BE49-F238E27FC236}">
                <a16:creationId xmlns:a16="http://schemas.microsoft.com/office/drawing/2014/main" id="{370195E5-DE0E-DC27-3D45-D413A8781C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78476" y="1193552"/>
            <a:ext cx="2421667" cy="1492138"/>
          </a:xfrm>
          <a:prstGeom prst="rect">
            <a:avLst/>
          </a:prstGeom>
        </p:spPr>
      </p:pic>
      <p:pic>
        <p:nvPicPr>
          <p:cNvPr id="8" name="Slika 7">
            <a:extLst>
              <a:ext uri="{FF2B5EF4-FFF2-40B4-BE49-F238E27FC236}">
                <a16:creationId xmlns:a16="http://schemas.microsoft.com/office/drawing/2014/main" id="{66D9064D-04F0-AB1D-FC56-D86950D38E95}"/>
              </a:ext>
            </a:extLst>
          </p:cNvPr>
          <p:cNvPicPr>
            <a:picLocks noChangeAspect="1"/>
          </p:cNvPicPr>
          <p:nvPr/>
        </p:nvPicPr>
        <p:blipFill>
          <a:blip r:embed="rId7">
            <a:alphaModFix amt="85000"/>
          </a:blip>
          <a:srcRect l="10918" t="19068" r="7477"/>
          <a:stretch/>
        </p:blipFill>
        <p:spPr>
          <a:xfrm>
            <a:off x="0" y="1193552"/>
            <a:ext cx="9132600" cy="5664448"/>
          </a:xfrm>
          <a:prstGeom prst="rect">
            <a:avLst/>
          </a:prstGeom>
        </p:spPr>
      </p:pic>
    </p:spTree>
    <p:extLst>
      <p:ext uri="{BB962C8B-B14F-4D97-AF65-F5344CB8AC3E}">
        <p14:creationId xmlns:p14="http://schemas.microsoft.com/office/powerpoint/2010/main" val="361096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883BF1F4-ED63-86EB-3429-076FFB8E843F}"/>
              </a:ext>
            </a:extLst>
          </p:cNvPr>
          <p:cNvSpPr>
            <a:spLocks noGrp="1"/>
          </p:cNvSpPr>
          <p:nvPr>
            <p:ph type="title"/>
          </p:nvPr>
        </p:nvSpPr>
        <p:spPr>
          <a:xfrm>
            <a:off x="269744" y="947192"/>
            <a:ext cx="2947482" cy="4445690"/>
          </a:xfrm>
        </p:spPr>
        <p:txBody>
          <a:bodyPr>
            <a:normAutofit/>
          </a:bodyPr>
          <a:lstStyle/>
          <a:p>
            <a:br>
              <a:rPr lang="hr-HR" dirty="0"/>
            </a:br>
            <a:r>
              <a:rPr lang="hr-HR" dirty="0"/>
              <a:t>Modul 1 </a:t>
            </a:r>
            <a:r>
              <a:rPr lang="en-US" dirty="0">
                <a:solidFill>
                  <a:srgbClr val="002060"/>
                </a:solidFill>
              </a:rPr>
              <a:t>Digital Health Inclusion and the Needs of Older People and Vulnerable Groups</a:t>
            </a:r>
            <a:endParaRPr lang="hr-HR" dirty="0"/>
          </a:p>
        </p:txBody>
      </p:sp>
      <p:sp>
        <p:nvSpPr>
          <p:cNvPr id="3" name="Rezervirano mjesto sadržaja 2">
            <a:extLst>
              <a:ext uri="{FF2B5EF4-FFF2-40B4-BE49-F238E27FC236}">
                <a16:creationId xmlns:a16="http://schemas.microsoft.com/office/drawing/2014/main" id="{E5407EA2-A628-7C00-37C4-C205CA79079C}"/>
              </a:ext>
            </a:extLst>
          </p:cNvPr>
          <p:cNvSpPr>
            <a:spLocks noGrp="1"/>
          </p:cNvSpPr>
          <p:nvPr>
            <p:ph idx="1"/>
          </p:nvPr>
        </p:nvSpPr>
        <p:spPr>
          <a:xfrm>
            <a:off x="3848486" y="768926"/>
            <a:ext cx="7315200" cy="5216238"/>
          </a:xfrm>
        </p:spPr>
        <p:txBody>
          <a:bodyPr>
            <a:normAutofit/>
          </a:bodyPr>
          <a:lstStyle/>
          <a:p>
            <a:pPr marL="0" indent="0" algn="just">
              <a:buNone/>
            </a:pPr>
            <a:r>
              <a:rPr lang="en-US" dirty="0">
                <a:solidFill>
                  <a:srgbClr val="002060"/>
                </a:solidFill>
              </a:rPr>
              <a:t>In this module, students were introduced to the fundamentals of digital health and digital inclusion, with a focus on improving healthcare access for older adults and vulnerable populations. </a:t>
            </a:r>
            <a:endParaRPr lang="hr-HR" dirty="0">
              <a:solidFill>
                <a:srgbClr val="002060"/>
              </a:solidFill>
            </a:endParaRPr>
          </a:p>
          <a:p>
            <a:pPr marL="0" indent="0" algn="just">
              <a:buNone/>
            </a:pPr>
            <a:r>
              <a:rPr lang="en-US" dirty="0">
                <a:solidFill>
                  <a:srgbClr val="002060"/>
                </a:solidFill>
              </a:rPr>
              <a:t>They explored key technologies such as telemedicine, virtual care, electronic health records, artificial intelligence in healthcare, mobile health (mHealth) applications, and wearable health devices.</a:t>
            </a:r>
            <a:endParaRPr lang="hr-HR" dirty="0">
              <a:solidFill>
                <a:srgbClr val="002060"/>
              </a:solidFill>
            </a:endParaRPr>
          </a:p>
          <a:p>
            <a:pPr marL="0" indent="0" algn="just">
              <a:buNone/>
            </a:pPr>
            <a:r>
              <a:rPr lang="en-US" dirty="0">
                <a:solidFill>
                  <a:srgbClr val="002060"/>
                </a:solidFill>
              </a:rPr>
              <a:t>The module also addressed the digital divide and the barriers many older people face when using digital health tools, including limited digital literacy, fear of technology, and social or economic challenges. Through lectures, seminars, and practical activities, students examined how digital solutions can improve healthcare delivery and patient outcomes.</a:t>
            </a:r>
            <a:endParaRPr lang="hr-HR" dirty="0">
              <a:solidFill>
                <a:srgbClr val="002060"/>
              </a:solidFill>
            </a:endParaRPr>
          </a:p>
          <a:p>
            <a:pPr marL="0" indent="0">
              <a:buNone/>
            </a:pPr>
            <a:endParaRPr lang="hr-HR" dirty="0"/>
          </a:p>
        </p:txBody>
      </p:sp>
      <p:pic>
        <p:nvPicPr>
          <p:cNvPr id="4" name="Slika 3">
            <a:extLst>
              <a:ext uri="{FF2B5EF4-FFF2-40B4-BE49-F238E27FC236}">
                <a16:creationId xmlns:a16="http://schemas.microsoft.com/office/drawing/2014/main" id="{619933EA-AB75-27A2-A36D-47B39ECA320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015" y="6152870"/>
            <a:ext cx="2074078" cy="720572"/>
          </a:xfrm>
          <a:prstGeom prst="rect">
            <a:avLst/>
          </a:prstGeom>
        </p:spPr>
      </p:pic>
      <p:pic>
        <p:nvPicPr>
          <p:cNvPr id="5" name="Slika 4">
            <a:extLst>
              <a:ext uri="{FF2B5EF4-FFF2-40B4-BE49-F238E27FC236}">
                <a16:creationId xmlns:a16="http://schemas.microsoft.com/office/drawing/2014/main" id="{76C6316C-F6FC-1BF3-96AA-57224A3DCA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6557"/>
            <a:ext cx="2585966" cy="701443"/>
          </a:xfrm>
          <a:prstGeom prst="rect">
            <a:avLst/>
          </a:prstGeom>
        </p:spPr>
      </p:pic>
      <p:pic>
        <p:nvPicPr>
          <p:cNvPr id="6" name="Slika 5">
            <a:extLst>
              <a:ext uri="{FF2B5EF4-FFF2-40B4-BE49-F238E27FC236}">
                <a16:creationId xmlns:a16="http://schemas.microsoft.com/office/drawing/2014/main" id="{393436B2-8759-7138-2C0F-705FCDC782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7692" y="5195752"/>
            <a:ext cx="2454307" cy="1512249"/>
          </a:xfrm>
          <a:prstGeom prst="rect">
            <a:avLst/>
          </a:prstGeom>
        </p:spPr>
      </p:pic>
    </p:spTree>
    <p:extLst>
      <p:ext uri="{BB962C8B-B14F-4D97-AF65-F5344CB8AC3E}">
        <p14:creationId xmlns:p14="http://schemas.microsoft.com/office/powerpoint/2010/main" val="355866794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DB851804-C576-F7EC-BD65-698245C7B4B6}"/>
              </a:ext>
            </a:extLst>
          </p:cNvPr>
          <p:cNvSpPr>
            <a:spLocks noGrp="1"/>
          </p:cNvSpPr>
          <p:nvPr>
            <p:ph idx="1"/>
          </p:nvPr>
        </p:nvSpPr>
        <p:spPr>
          <a:xfrm>
            <a:off x="3869267" y="864108"/>
            <a:ext cx="7841287" cy="5120640"/>
          </a:xfrm>
        </p:spPr>
        <p:txBody>
          <a:bodyPr>
            <a:normAutofit/>
          </a:bodyPr>
          <a:lstStyle/>
          <a:p>
            <a:pPr marL="0" indent="0">
              <a:buNone/>
            </a:pPr>
            <a:endParaRPr lang="hr-HR" dirty="0">
              <a:solidFill>
                <a:schemeClr val="tx1"/>
              </a:solidFill>
            </a:endParaRPr>
          </a:p>
          <a:p>
            <a:pPr marL="0" indent="0">
              <a:buNone/>
            </a:pPr>
            <a:endParaRPr lang="hr-HR" dirty="0">
              <a:solidFill>
                <a:schemeClr val="tx1"/>
              </a:solidFill>
            </a:endParaRPr>
          </a:p>
          <a:p>
            <a:pPr marL="0" indent="0">
              <a:buNone/>
            </a:pPr>
            <a:endParaRPr lang="hr-HR" dirty="0">
              <a:solidFill>
                <a:schemeClr val="tx1"/>
              </a:solidFill>
            </a:endParaRPr>
          </a:p>
          <a:p>
            <a:pPr marL="0" indent="0">
              <a:buNone/>
            </a:pPr>
            <a:endParaRPr lang="hr-HR" dirty="0">
              <a:solidFill>
                <a:schemeClr val="tx1"/>
              </a:solidFill>
            </a:endParaRPr>
          </a:p>
          <a:p>
            <a:pPr marL="0" indent="0" algn="just">
              <a:buNone/>
            </a:pPr>
            <a:r>
              <a:rPr lang="en-US" dirty="0">
                <a:solidFill>
                  <a:srgbClr val="002060"/>
                </a:solidFill>
              </a:rPr>
              <a:t>Special attention was given to understanding the needs of older adults, developing empathy, and designing inclusive digital health solutions. Students also gained hands-on experience with telehealth platforms and mHealth tools while learning strategies to support older adults in adopting digital technologies for better health management.</a:t>
            </a:r>
          </a:p>
          <a:p>
            <a:pPr marL="0" indent="0">
              <a:buNone/>
            </a:pPr>
            <a:endParaRPr lang="hr-HR" dirty="0">
              <a:solidFill>
                <a:schemeClr val="tx1"/>
              </a:solidFill>
            </a:endParaRPr>
          </a:p>
        </p:txBody>
      </p:sp>
      <p:pic>
        <p:nvPicPr>
          <p:cNvPr id="4" name="Slika 3">
            <a:extLst>
              <a:ext uri="{FF2B5EF4-FFF2-40B4-BE49-F238E27FC236}">
                <a16:creationId xmlns:a16="http://schemas.microsoft.com/office/drawing/2014/main" id="{14DFB527-0FC0-25CF-7807-6ABCBD2AFD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015" y="6152870"/>
            <a:ext cx="2074078" cy="720572"/>
          </a:xfrm>
          <a:prstGeom prst="rect">
            <a:avLst/>
          </a:prstGeom>
        </p:spPr>
      </p:pic>
      <p:pic>
        <p:nvPicPr>
          <p:cNvPr id="5" name="Slika 4">
            <a:extLst>
              <a:ext uri="{FF2B5EF4-FFF2-40B4-BE49-F238E27FC236}">
                <a16:creationId xmlns:a16="http://schemas.microsoft.com/office/drawing/2014/main" id="{12B299D5-FE92-92E8-2B46-43190D9158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6557"/>
            <a:ext cx="2585966" cy="701443"/>
          </a:xfrm>
          <a:prstGeom prst="rect">
            <a:avLst/>
          </a:prstGeom>
        </p:spPr>
      </p:pic>
      <p:pic>
        <p:nvPicPr>
          <p:cNvPr id="6" name="Slika 5">
            <a:extLst>
              <a:ext uri="{FF2B5EF4-FFF2-40B4-BE49-F238E27FC236}">
                <a16:creationId xmlns:a16="http://schemas.microsoft.com/office/drawing/2014/main" id="{A2799BD5-BC67-6AF8-A633-4B4F524A0B8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7692" y="5195752"/>
            <a:ext cx="2454307" cy="1512249"/>
          </a:xfrm>
          <a:prstGeom prst="rect">
            <a:avLst/>
          </a:prstGeom>
        </p:spPr>
      </p:pic>
      <p:sp>
        <p:nvSpPr>
          <p:cNvPr id="12" name="Naslov 1">
            <a:extLst>
              <a:ext uri="{FF2B5EF4-FFF2-40B4-BE49-F238E27FC236}">
                <a16:creationId xmlns:a16="http://schemas.microsoft.com/office/drawing/2014/main" id="{9A5C033F-1BF1-1A1F-58AA-D5E8AEA56191}"/>
              </a:ext>
            </a:extLst>
          </p:cNvPr>
          <p:cNvSpPr>
            <a:spLocks noGrp="1"/>
          </p:cNvSpPr>
          <p:nvPr>
            <p:ph type="title"/>
          </p:nvPr>
        </p:nvSpPr>
        <p:spPr>
          <a:xfrm>
            <a:off x="252413" y="1123950"/>
            <a:ext cx="2947987" cy="4600575"/>
          </a:xfrm>
        </p:spPr>
        <p:txBody>
          <a:bodyPr>
            <a:normAutofit/>
          </a:bodyPr>
          <a:lstStyle/>
          <a:p>
            <a:r>
              <a:rPr lang="hr-HR" sz="3200" dirty="0"/>
              <a:t>Modul 1 </a:t>
            </a:r>
            <a:r>
              <a:rPr lang="en-US" sz="3200" dirty="0">
                <a:solidFill>
                  <a:srgbClr val="002060"/>
                </a:solidFill>
              </a:rPr>
              <a:t>Digital Health Inclusion and the Needs of Older People and Vulnerable Groups</a:t>
            </a:r>
            <a:endParaRPr lang="hr-HR" sz="3200" dirty="0"/>
          </a:p>
        </p:txBody>
      </p:sp>
      <p:pic>
        <p:nvPicPr>
          <p:cNvPr id="14" name="Slika 13" descr="Slika na kojoj se prikazuje tekst, u dvorani, zid, soba">
            <a:extLst>
              <a:ext uri="{FF2B5EF4-FFF2-40B4-BE49-F238E27FC236}">
                <a16:creationId xmlns:a16="http://schemas.microsoft.com/office/drawing/2014/main" id="{0B4C2B25-436A-CDD0-7C94-9BAF68C468D5}"/>
              </a:ext>
            </a:extLst>
          </p:cNvPr>
          <p:cNvPicPr>
            <a:picLocks noChangeAspect="1"/>
          </p:cNvPicPr>
          <p:nvPr/>
        </p:nvPicPr>
        <p:blipFill>
          <a:blip r:embed="rId5"/>
          <a:stretch>
            <a:fillRect/>
          </a:stretch>
        </p:blipFill>
        <p:spPr>
          <a:xfrm>
            <a:off x="3869267" y="313186"/>
            <a:ext cx="4956463" cy="2788010"/>
          </a:xfrm>
          <a:prstGeom prst="rect">
            <a:avLst/>
          </a:prstGeom>
        </p:spPr>
      </p:pic>
      <p:pic>
        <p:nvPicPr>
          <p:cNvPr id="16" name="Slika 15" descr="Slika na kojoj se prikazuje u dvorani, zid, tekst, stol&#10;&#10;Sadržaj generiran uz AI možda nije točan.">
            <a:extLst>
              <a:ext uri="{FF2B5EF4-FFF2-40B4-BE49-F238E27FC236}">
                <a16:creationId xmlns:a16="http://schemas.microsoft.com/office/drawing/2014/main" id="{1E48333B-0A4A-C488-6BFD-DCEC2F518FDB}"/>
              </a:ext>
            </a:extLst>
          </p:cNvPr>
          <p:cNvPicPr>
            <a:picLocks noChangeAspect="1"/>
          </p:cNvPicPr>
          <p:nvPr/>
        </p:nvPicPr>
        <p:blipFill>
          <a:blip r:embed="rId6"/>
          <a:stretch>
            <a:fillRect/>
          </a:stretch>
        </p:blipFill>
        <p:spPr>
          <a:xfrm>
            <a:off x="9154391" y="335759"/>
            <a:ext cx="2150790" cy="2765437"/>
          </a:xfrm>
          <a:prstGeom prst="rect">
            <a:avLst/>
          </a:prstGeom>
        </p:spPr>
      </p:pic>
    </p:spTree>
    <p:extLst>
      <p:ext uri="{BB962C8B-B14F-4D97-AF65-F5344CB8AC3E}">
        <p14:creationId xmlns:p14="http://schemas.microsoft.com/office/powerpoint/2010/main" val="34794115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a:extLst>
              <a:ext uri="{FF2B5EF4-FFF2-40B4-BE49-F238E27FC236}">
                <a16:creationId xmlns:a16="http://schemas.microsoft.com/office/drawing/2014/main" id="{DCA552F9-6758-A6C2-0872-33A84DAF6468}"/>
              </a:ext>
            </a:extLst>
          </p:cNvPr>
          <p:cNvSpPr>
            <a:spLocks noGrp="1"/>
          </p:cNvSpPr>
          <p:nvPr>
            <p:ph idx="1"/>
          </p:nvPr>
        </p:nvSpPr>
        <p:spPr/>
        <p:txBody>
          <a:bodyPr/>
          <a:lstStyle/>
          <a:p>
            <a:pPr algn="just"/>
            <a:endParaRPr lang="hr-HR" dirty="0">
              <a:solidFill>
                <a:schemeClr val="tx1"/>
              </a:solidFill>
            </a:endParaRPr>
          </a:p>
          <a:p>
            <a:pPr algn="just"/>
            <a:endParaRPr lang="hr-HR" dirty="0">
              <a:solidFill>
                <a:schemeClr val="tx1"/>
              </a:solidFill>
            </a:endParaRPr>
          </a:p>
          <a:p>
            <a:pPr algn="just"/>
            <a:endParaRPr lang="hr-HR" dirty="0">
              <a:solidFill>
                <a:schemeClr val="tx1"/>
              </a:solidFill>
            </a:endParaRPr>
          </a:p>
          <a:p>
            <a:pPr algn="just"/>
            <a:endParaRPr lang="hr-HR" dirty="0">
              <a:solidFill>
                <a:schemeClr val="tx1"/>
              </a:solidFill>
            </a:endParaRPr>
          </a:p>
          <a:p>
            <a:pPr algn="just"/>
            <a:endParaRPr lang="hr-HR" dirty="0">
              <a:solidFill>
                <a:schemeClr val="tx1"/>
              </a:solidFill>
            </a:endParaRPr>
          </a:p>
          <a:p>
            <a:pPr algn="just"/>
            <a:endParaRPr lang="hr-HR" dirty="0">
              <a:solidFill>
                <a:schemeClr val="tx1"/>
              </a:solidFill>
            </a:endParaRPr>
          </a:p>
          <a:p>
            <a:pPr algn="just"/>
            <a:endParaRPr lang="hr-HR" dirty="0">
              <a:solidFill>
                <a:schemeClr val="tx1"/>
              </a:solidFill>
            </a:endParaRPr>
          </a:p>
        </p:txBody>
      </p:sp>
      <p:pic>
        <p:nvPicPr>
          <p:cNvPr id="4" name="Slika 3">
            <a:extLst>
              <a:ext uri="{FF2B5EF4-FFF2-40B4-BE49-F238E27FC236}">
                <a16:creationId xmlns:a16="http://schemas.microsoft.com/office/drawing/2014/main" id="{B8ED3908-10E0-6832-92AC-1963C4A935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015" y="6152870"/>
            <a:ext cx="2074078" cy="720572"/>
          </a:xfrm>
          <a:prstGeom prst="rect">
            <a:avLst/>
          </a:prstGeom>
        </p:spPr>
      </p:pic>
      <p:pic>
        <p:nvPicPr>
          <p:cNvPr id="5" name="Slika 4">
            <a:extLst>
              <a:ext uri="{FF2B5EF4-FFF2-40B4-BE49-F238E27FC236}">
                <a16:creationId xmlns:a16="http://schemas.microsoft.com/office/drawing/2014/main" id="{B315C735-FEC4-C57F-5CF6-0CC88D112E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6557"/>
            <a:ext cx="2585966" cy="701443"/>
          </a:xfrm>
          <a:prstGeom prst="rect">
            <a:avLst/>
          </a:prstGeom>
        </p:spPr>
      </p:pic>
      <p:pic>
        <p:nvPicPr>
          <p:cNvPr id="6" name="Slika 5">
            <a:extLst>
              <a:ext uri="{FF2B5EF4-FFF2-40B4-BE49-F238E27FC236}">
                <a16:creationId xmlns:a16="http://schemas.microsoft.com/office/drawing/2014/main" id="{7A2FDEA1-C948-F44C-F019-A0230A42CC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7692" y="5195752"/>
            <a:ext cx="2454307" cy="1512249"/>
          </a:xfrm>
          <a:prstGeom prst="rect">
            <a:avLst/>
          </a:prstGeom>
        </p:spPr>
      </p:pic>
      <p:pic>
        <p:nvPicPr>
          <p:cNvPr id="11" name="Slika 10">
            <a:extLst>
              <a:ext uri="{FF2B5EF4-FFF2-40B4-BE49-F238E27FC236}">
                <a16:creationId xmlns:a16="http://schemas.microsoft.com/office/drawing/2014/main" id="{786010C5-1F46-B67A-EDA5-50B306E816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56842" y="239511"/>
            <a:ext cx="4854590" cy="3640943"/>
          </a:xfrm>
          <a:prstGeom prst="rect">
            <a:avLst/>
          </a:prstGeom>
        </p:spPr>
      </p:pic>
      <p:pic>
        <p:nvPicPr>
          <p:cNvPr id="15" name="Slika 14">
            <a:extLst>
              <a:ext uri="{FF2B5EF4-FFF2-40B4-BE49-F238E27FC236}">
                <a16:creationId xmlns:a16="http://schemas.microsoft.com/office/drawing/2014/main" id="{62344AF7-01BC-61A1-63CE-AA821D17373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5007" y="3697235"/>
            <a:ext cx="4014354" cy="3010766"/>
          </a:xfrm>
          <a:prstGeom prst="rect">
            <a:avLst/>
          </a:prstGeom>
        </p:spPr>
      </p:pic>
      <p:pic>
        <p:nvPicPr>
          <p:cNvPr id="17" name="Slika 16">
            <a:extLst>
              <a:ext uri="{FF2B5EF4-FFF2-40B4-BE49-F238E27FC236}">
                <a16:creationId xmlns:a16="http://schemas.microsoft.com/office/drawing/2014/main" id="{5C51D1E1-C869-E443-E802-72B932C224DF}"/>
              </a:ext>
            </a:extLst>
          </p:cNvPr>
          <p:cNvPicPr>
            <a:picLocks noChangeAspect="1"/>
          </p:cNvPicPr>
          <p:nvPr/>
        </p:nvPicPr>
        <p:blipFill>
          <a:blip r:embed="rId7">
            <a:extLst>
              <a:ext uri="{28A0092B-C50C-407E-A947-70E740481C1C}">
                <a14:useLocalDpi xmlns:a14="http://schemas.microsoft.com/office/drawing/2010/main" val="0"/>
              </a:ext>
            </a:extLst>
          </a:blip>
          <a:srcRect t="22567"/>
          <a:stretch>
            <a:fillRect/>
          </a:stretch>
        </p:blipFill>
        <p:spPr>
          <a:xfrm>
            <a:off x="3723467" y="239511"/>
            <a:ext cx="2823080" cy="3886199"/>
          </a:xfrm>
          <a:prstGeom prst="rect">
            <a:avLst/>
          </a:prstGeom>
        </p:spPr>
      </p:pic>
      <p:sp>
        <p:nvSpPr>
          <p:cNvPr id="18" name="Naslov 1">
            <a:extLst>
              <a:ext uri="{FF2B5EF4-FFF2-40B4-BE49-F238E27FC236}">
                <a16:creationId xmlns:a16="http://schemas.microsoft.com/office/drawing/2014/main" id="{41EDCAF5-B9F2-038B-6621-42DF18B52425}"/>
              </a:ext>
            </a:extLst>
          </p:cNvPr>
          <p:cNvSpPr>
            <a:spLocks noGrp="1"/>
          </p:cNvSpPr>
          <p:nvPr>
            <p:ph type="title"/>
          </p:nvPr>
        </p:nvSpPr>
        <p:spPr>
          <a:xfrm>
            <a:off x="252413" y="1123950"/>
            <a:ext cx="2947987" cy="4600575"/>
          </a:xfrm>
        </p:spPr>
        <p:txBody>
          <a:bodyPr>
            <a:normAutofit/>
          </a:bodyPr>
          <a:lstStyle/>
          <a:p>
            <a:r>
              <a:rPr lang="hr-HR" sz="3200" dirty="0"/>
              <a:t>Modul 1 </a:t>
            </a:r>
            <a:r>
              <a:rPr lang="en-US" sz="3200" dirty="0">
                <a:solidFill>
                  <a:srgbClr val="002060"/>
                </a:solidFill>
              </a:rPr>
              <a:t>Digital Health Inclusion and the Needs of Older People and Vulnerable Groups</a:t>
            </a:r>
            <a:endParaRPr lang="hr-HR" sz="3200" dirty="0"/>
          </a:p>
        </p:txBody>
      </p:sp>
    </p:spTree>
    <p:extLst>
      <p:ext uri="{BB962C8B-B14F-4D97-AF65-F5344CB8AC3E}">
        <p14:creationId xmlns:p14="http://schemas.microsoft.com/office/powerpoint/2010/main" val="231071032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ACE971-A315-6A2A-D1FD-CB61CF7632D0}"/>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4AFCAAAC-61CA-AB59-0B13-D85925C16131}"/>
              </a:ext>
            </a:extLst>
          </p:cNvPr>
          <p:cNvSpPr>
            <a:spLocks noGrp="1"/>
          </p:cNvSpPr>
          <p:nvPr>
            <p:ph type="title"/>
          </p:nvPr>
        </p:nvSpPr>
        <p:spPr>
          <a:xfrm>
            <a:off x="86664" y="827072"/>
            <a:ext cx="3119546" cy="4202128"/>
          </a:xfrm>
        </p:spPr>
        <p:txBody>
          <a:bodyPr/>
          <a:lstStyle/>
          <a:p>
            <a:r>
              <a:rPr lang="hr-HR" dirty="0"/>
              <a:t>Modul 2 </a:t>
            </a:r>
            <a:r>
              <a:rPr lang="en-US" dirty="0"/>
              <a:t>in Progress: </a:t>
            </a:r>
            <a:r>
              <a:rPr lang="en-US" dirty="0">
                <a:solidFill>
                  <a:srgbClr val="002060"/>
                </a:solidFill>
              </a:rPr>
              <a:t>Developing Practical Digital Health Skills</a:t>
            </a:r>
            <a:endParaRPr lang="hr-HR" dirty="0">
              <a:solidFill>
                <a:srgbClr val="002060"/>
              </a:solidFill>
            </a:endParaRPr>
          </a:p>
        </p:txBody>
      </p:sp>
      <p:sp>
        <p:nvSpPr>
          <p:cNvPr id="3" name="Rezervirano mjesto sadržaja 2">
            <a:extLst>
              <a:ext uri="{FF2B5EF4-FFF2-40B4-BE49-F238E27FC236}">
                <a16:creationId xmlns:a16="http://schemas.microsoft.com/office/drawing/2014/main" id="{E247AA2D-B758-2A57-8179-C6F285B805C6}"/>
              </a:ext>
            </a:extLst>
          </p:cNvPr>
          <p:cNvSpPr>
            <a:spLocks noGrp="1"/>
          </p:cNvSpPr>
          <p:nvPr>
            <p:ph idx="1"/>
          </p:nvPr>
        </p:nvSpPr>
        <p:spPr>
          <a:xfrm>
            <a:off x="3823855" y="868680"/>
            <a:ext cx="7454131" cy="5120640"/>
          </a:xfrm>
        </p:spPr>
        <p:txBody>
          <a:bodyPr/>
          <a:lstStyle/>
          <a:p>
            <a:pPr marL="0" indent="0" algn="just">
              <a:buNone/>
            </a:pPr>
            <a:r>
              <a:rPr lang="en-US" dirty="0">
                <a:solidFill>
                  <a:srgbClr val="002060"/>
                </a:solidFill>
              </a:rPr>
              <a:t>The implementation of Module 2 is currently underway, focusing on strengthening students’ practical skills in digital healthcare and improving the accessibility of digital health services for older adults and other vulnerable groups.</a:t>
            </a:r>
            <a:endParaRPr lang="hr-HR" dirty="0">
              <a:solidFill>
                <a:srgbClr val="002060"/>
              </a:solidFill>
            </a:endParaRPr>
          </a:p>
          <a:p>
            <a:pPr marL="0" indent="0" algn="just">
              <a:buNone/>
            </a:pPr>
            <a:r>
              <a:rPr lang="en-US" dirty="0">
                <a:solidFill>
                  <a:srgbClr val="002060"/>
                </a:solidFill>
              </a:rPr>
              <a:t>During the module, students are exploring the use of wearable devices, patient monitoring systems, and mobile health (mHealth) applications that support better health management and patient outcomes. </a:t>
            </a:r>
            <a:endParaRPr lang="hr-HR" dirty="0">
              <a:solidFill>
                <a:srgbClr val="002060"/>
              </a:solidFill>
            </a:endParaRPr>
          </a:p>
          <a:p>
            <a:pPr marL="0" indent="0" algn="just">
              <a:buNone/>
            </a:pPr>
            <a:r>
              <a:rPr lang="en-US" dirty="0">
                <a:solidFill>
                  <a:srgbClr val="002060"/>
                </a:solidFill>
              </a:rPr>
              <a:t>Working in teams, they are also identifying digital support systems and resources that help users engage more effectively with health technologies.</a:t>
            </a:r>
            <a:endParaRPr lang="hr-HR" dirty="0">
              <a:solidFill>
                <a:srgbClr val="002060"/>
              </a:solidFill>
            </a:endParaRPr>
          </a:p>
          <a:p>
            <a:pPr algn="just"/>
            <a:endParaRPr lang="hr-HR" dirty="0">
              <a:solidFill>
                <a:schemeClr val="tx1"/>
              </a:solidFill>
            </a:endParaRPr>
          </a:p>
          <a:p>
            <a:pPr algn="just"/>
            <a:endParaRPr lang="hr-HR" dirty="0">
              <a:solidFill>
                <a:schemeClr val="tx1"/>
              </a:solidFill>
            </a:endParaRPr>
          </a:p>
          <a:p>
            <a:pPr algn="just"/>
            <a:endParaRPr lang="hr-HR" dirty="0">
              <a:solidFill>
                <a:schemeClr val="tx1"/>
              </a:solidFill>
            </a:endParaRPr>
          </a:p>
          <a:p>
            <a:pPr algn="just"/>
            <a:endParaRPr lang="hr-HR" dirty="0">
              <a:solidFill>
                <a:schemeClr val="tx1"/>
              </a:solidFill>
            </a:endParaRPr>
          </a:p>
        </p:txBody>
      </p:sp>
      <p:pic>
        <p:nvPicPr>
          <p:cNvPr id="4" name="Slika 3">
            <a:extLst>
              <a:ext uri="{FF2B5EF4-FFF2-40B4-BE49-F238E27FC236}">
                <a16:creationId xmlns:a16="http://schemas.microsoft.com/office/drawing/2014/main" id="{A66C35F5-DD3E-C2F4-A012-06CBD89A9B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015" y="6152870"/>
            <a:ext cx="2074078" cy="720572"/>
          </a:xfrm>
          <a:prstGeom prst="rect">
            <a:avLst/>
          </a:prstGeom>
        </p:spPr>
      </p:pic>
      <p:pic>
        <p:nvPicPr>
          <p:cNvPr id="5" name="Slika 4">
            <a:extLst>
              <a:ext uri="{FF2B5EF4-FFF2-40B4-BE49-F238E27FC236}">
                <a16:creationId xmlns:a16="http://schemas.microsoft.com/office/drawing/2014/main" id="{90F7EAB0-D58A-84A5-CD45-9BD18FAB8B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6557"/>
            <a:ext cx="2585966" cy="701443"/>
          </a:xfrm>
          <a:prstGeom prst="rect">
            <a:avLst/>
          </a:prstGeom>
        </p:spPr>
      </p:pic>
      <p:pic>
        <p:nvPicPr>
          <p:cNvPr id="6" name="Slika 5">
            <a:extLst>
              <a:ext uri="{FF2B5EF4-FFF2-40B4-BE49-F238E27FC236}">
                <a16:creationId xmlns:a16="http://schemas.microsoft.com/office/drawing/2014/main" id="{990ED40C-F2D8-8A12-4FDD-5D2C830126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7692" y="5195752"/>
            <a:ext cx="2454307" cy="1512249"/>
          </a:xfrm>
          <a:prstGeom prst="rect">
            <a:avLst/>
          </a:prstGeom>
        </p:spPr>
      </p:pic>
    </p:spTree>
    <p:extLst>
      <p:ext uri="{BB962C8B-B14F-4D97-AF65-F5344CB8AC3E}">
        <p14:creationId xmlns:p14="http://schemas.microsoft.com/office/powerpoint/2010/main" val="376358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C185EC4-AA91-CB55-DC56-AEA39C45A72B}"/>
              </a:ext>
            </a:extLst>
          </p:cNvPr>
          <p:cNvSpPr>
            <a:spLocks noGrp="1"/>
          </p:cNvSpPr>
          <p:nvPr>
            <p:ph type="title"/>
          </p:nvPr>
        </p:nvSpPr>
        <p:spPr/>
        <p:txBody>
          <a:bodyPr/>
          <a:lstStyle/>
          <a:p>
            <a:r>
              <a:rPr lang="en-US" dirty="0"/>
              <a:t>Modul 2 in Progress: </a:t>
            </a:r>
            <a:r>
              <a:rPr lang="en-US" dirty="0">
                <a:solidFill>
                  <a:srgbClr val="002060"/>
                </a:solidFill>
              </a:rPr>
              <a:t>Developing Practical Digital Health Skills</a:t>
            </a:r>
            <a:endParaRPr lang="hr-HR" dirty="0">
              <a:solidFill>
                <a:srgbClr val="002060"/>
              </a:solidFill>
            </a:endParaRPr>
          </a:p>
        </p:txBody>
      </p:sp>
      <p:pic>
        <p:nvPicPr>
          <p:cNvPr id="4" name="Slika 3">
            <a:extLst>
              <a:ext uri="{FF2B5EF4-FFF2-40B4-BE49-F238E27FC236}">
                <a16:creationId xmlns:a16="http://schemas.microsoft.com/office/drawing/2014/main" id="{AC38CA54-FEC4-C39F-03C6-7A05E2C57F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015" y="6152870"/>
            <a:ext cx="2074078" cy="720572"/>
          </a:xfrm>
          <a:prstGeom prst="rect">
            <a:avLst/>
          </a:prstGeom>
        </p:spPr>
      </p:pic>
      <p:pic>
        <p:nvPicPr>
          <p:cNvPr id="5" name="Slika 4">
            <a:extLst>
              <a:ext uri="{FF2B5EF4-FFF2-40B4-BE49-F238E27FC236}">
                <a16:creationId xmlns:a16="http://schemas.microsoft.com/office/drawing/2014/main" id="{58E641CD-DC58-5DDD-F885-B0DBC4951BD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6557"/>
            <a:ext cx="2585966" cy="701443"/>
          </a:xfrm>
          <a:prstGeom prst="rect">
            <a:avLst/>
          </a:prstGeom>
        </p:spPr>
      </p:pic>
      <p:pic>
        <p:nvPicPr>
          <p:cNvPr id="6" name="Slika 5">
            <a:extLst>
              <a:ext uri="{FF2B5EF4-FFF2-40B4-BE49-F238E27FC236}">
                <a16:creationId xmlns:a16="http://schemas.microsoft.com/office/drawing/2014/main" id="{06E21CB0-6917-1B95-8F4F-9AC411AD5C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7692" y="5195752"/>
            <a:ext cx="2454307" cy="1512249"/>
          </a:xfrm>
          <a:prstGeom prst="rect">
            <a:avLst/>
          </a:prstGeom>
        </p:spPr>
      </p:pic>
      <p:sp>
        <p:nvSpPr>
          <p:cNvPr id="10" name="Rezervirano mjesto sadržaja 9">
            <a:extLst>
              <a:ext uri="{FF2B5EF4-FFF2-40B4-BE49-F238E27FC236}">
                <a16:creationId xmlns:a16="http://schemas.microsoft.com/office/drawing/2014/main" id="{1B0ADF98-F8B2-B4AE-B672-02958F24C6E0}"/>
              </a:ext>
            </a:extLst>
          </p:cNvPr>
          <p:cNvSpPr>
            <a:spLocks noGrp="1"/>
          </p:cNvSpPr>
          <p:nvPr>
            <p:ph idx="1"/>
          </p:nvPr>
        </p:nvSpPr>
        <p:spPr>
          <a:xfrm>
            <a:off x="3817314" y="831272"/>
            <a:ext cx="7315200" cy="3875393"/>
          </a:xfrm>
        </p:spPr>
        <p:txBody>
          <a:bodyPr/>
          <a:lstStyle/>
          <a:p>
            <a:pPr marL="0" indent="0" algn="just">
              <a:buNone/>
            </a:pPr>
            <a:r>
              <a:rPr lang="en-US" dirty="0">
                <a:solidFill>
                  <a:srgbClr val="002060"/>
                </a:solidFill>
              </a:rPr>
              <a:t>Through design thinking and collaborative learning, students are developing innovative ideas to improve digital health inclusion. As part of the module, they are also participating in a social incubator, where they design practical solutions aimed at enhancing the quality of life and digital inclusion of older adults.</a:t>
            </a:r>
            <a:endParaRPr lang="hr-HR" dirty="0">
              <a:solidFill>
                <a:srgbClr val="002060"/>
              </a:solidFill>
            </a:endParaRPr>
          </a:p>
          <a:p>
            <a:endParaRPr lang="hr-HR" dirty="0"/>
          </a:p>
          <a:p>
            <a:endParaRPr lang="hr-HR" dirty="0"/>
          </a:p>
          <a:p>
            <a:endParaRPr lang="hr-HR" dirty="0"/>
          </a:p>
          <a:p>
            <a:endParaRPr lang="hr-HR" dirty="0"/>
          </a:p>
          <a:p>
            <a:endParaRPr lang="hr-HR" dirty="0"/>
          </a:p>
        </p:txBody>
      </p:sp>
      <p:pic>
        <p:nvPicPr>
          <p:cNvPr id="3" name="Slika 2">
            <a:extLst>
              <a:ext uri="{FF2B5EF4-FFF2-40B4-BE49-F238E27FC236}">
                <a16:creationId xmlns:a16="http://schemas.microsoft.com/office/drawing/2014/main" id="{10C5B739-8169-D122-CE3A-F1BFDA69C3FB}"/>
              </a:ext>
            </a:extLst>
          </p:cNvPr>
          <p:cNvPicPr>
            <a:picLocks noChangeAspect="1"/>
          </p:cNvPicPr>
          <p:nvPr/>
        </p:nvPicPr>
        <p:blipFill>
          <a:blip r:embed="rId5"/>
          <a:stretch>
            <a:fillRect/>
          </a:stretch>
        </p:blipFill>
        <p:spPr>
          <a:xfrm>
            <a:off x="4810195" y="2574893"/>
            <a:ext cx="2074078" cy="3805968"/>
          </a:xfrm>
          <a:prstGeom prst="rect">
            <a:avLst/>
          </a:prstGeom>
        </p:spPr>
      </p:pic>
      <p:pic>
        <p:nvPicPr>
          <p:cNvPr id="8" name="Slika 7">
            <a:extLst>
              <a:ext uri="{FF2B5EF4-FFF2-40B4-BE49-F238E27FC236}">
                <a16:creationId xmlns:a16="http://schemas.microsoft.com/office/drawing/2014/main" id="{CFD379A4-B226-DA14-5E17-B9A88662866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31548" y="2574893"/>
            <a:ext cx="2140857" cy="3805968"/>
          </a:xfrm>
          <a:prstGeom prst="rect">
            <a:avLst/>
          </a:prstGeom>
        </p:spPr>
      </p:pic>
    </p:spTree>
    <p:extLst>
      <p:ext uri="{BB962C8B-B14F-4D97-AF65-F5344CB8AC3E}">
        <p14:creationId xmlns:p14="http://schemas.microsoft.com/office/powerpoint/2010/main" val="25897740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C1B2D-1D46-4999-74B9-2BC024154779}"/>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A4E78069-B410-D39F-DD73-F9067C603573}"/>
              </a:ext>
            </a:extLst>
          </p:cNvPr>
          <p:cNvSpPr>
            <a:spLocks noGrp="1"/>
          </p:cNvSpPr>
          <p:nvPr>
            <p:ph type="title"/>
          </p:nvPr>
        </p:nvSpPr>
        <p:spPr>
          <a:xfrm>
            <a:off x="232137" y="1372268"/>
            <a:ext cx="2947482" cy="3823484"/>
          </a:xfrm>
        </p:spPr>
        <p:txBody>
          <a:bodyPr/>
          <a:lstStyle/>
          <a:p>
            <a:r>
              <a:rPr lang="hr-HR" dirty="0" err="1"/>
              <a:t>Steering</a:t>
            </a:r>
            <a:r>
              <a:rPr lang="hr-HR" dirty="0"/>
              <a:t> </a:t>
            </a:r>
            <a:r>
              <a:rPr lang="hr-HR" dirty="0" err="1"/>
              <a:t>committee</a:t>
            </a:r>
            <a:r>
              <a:rPr lang="hr-HR" dirty="0"/>
              <a:t> </a:t>
            </a:r>
            <a:r>
              <a:rPr lang="hr-HR" dirty="0" err="1"/>
              <a:t>meetings</a:t>
            </a:r>
            <a:r>
              <a:rPr lang="hr-HR" dirty="0"/>
              <a:t> </a:t>
            </a:r>
          </a:p>
        </p:txBody>
      </p:sp>
      <p:pic>
        <p:nvPicPr>
          <p:cNvPr id="4" name="Slika 3">
            <a:extLst>
              <a:ext uri="{FF2B5EF4-FFF2-40B4-BE49-F238E27FC236}">
                <a16:creationId xmlns:a16="http://schemas.microsoft.com/office/drawing/2014/main" id="{12C88A86-12BB-B4A3-A31D-D70638CA12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015" y="6152870"/>
            <a:ext cx="2074078" cy="720572"/>
          </a:xfrm>
          <a:prstGeom prst="rect">
            <a:avLst/>
          </a:prstGeom>
        </p:spPr>
      </p:pic>
      <p:pic>
        <p:nvPicPr>
          <p:cNvPr id="5" name="Slika 4">
            <a:extLst>
              <a:ext uri="{FF2B5EF4-FFF2-40B4-BE49-F238E27FC236}">
                <a16:creationId xmlns:a16="http://schemas.microsoft.com/office/drawing/2014/main" id="{E7C96E76-CF72-CDF1-A6A8-BCA09D5CADD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6557"/>
            <a:ext cx="2585966" cy="701443"/>
          </a:xfrm>
          <a:prstGeom prst="rect">
            <a:avLst/>
          </a:prstGeom>
        </p:spPr>
      </p:pic>
      <p:pic>
        <p:nvPicPr>
          <p:cNvPr id="6" name="Slika 5">
            <a:extLst>
              <a:ext uri="{FF2B5EF4-FFF2-40B4-BE49-F238E27FC236}">
                <a16:creationId xmlns:a16="http://schemas.microsoft.com/office/drawing/2014/main" id="{99212496-A606-B4B6-7C3C-1F6D11BC5CC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7692" y="5195752"/>
            <a:ext cx="2454307" cy="1512249"/>
          </a:xfrm>
          <a:prstGeom prst="rect">
            <a:avLst/>
          </a:prstGeom>
        </p:spPr>
      </p:pic>
      <p:sp>
        <p:nvSpPr>
          <p:cNvPr id="10" name="Rezervirano mjesto sadržaja 9">
            <a:extLst>
              <a:ext uri="{FF2B5EF4-FFF2-40B4-BE49-F238E27FC236}">
                <a16:creationId xmlns:a16="http://schemas.microsoft.com/office/drawing/2014/main" id="{C789714E-9136-10A1-2271-4612F1DA5709}"/>
              </a:ext>
            </a:extLst>
          </p:cNvPr>
          <p:cNvSpPr>
            <a:spLocks noGrp="1"/>
          </p:cNvSpPr>
          <p:nvPr>
            <p:ph idx="1"/>
          </p:nvPr>
        </p:nvSpPr>
        <p:spPr/>
        <p:txBody>
          <a:bodyPr/>
          <a:lstStyle/>
          <a:p>
            <a:pPr marL="0" indent="0" algn="just">
              <a:buNone/>
            </a:pPr>
            <a:r>
              <a:rPr lang="en-US" dirty="0">
                <a:solidFill>
                  <a:schemeClr val="tx1"/>
                </a:solidFill>
              </a:rPr>
              <a:t>The INVITE project continues to make steady progress thanks to regular steering committee meetings that bring project partners together to coordinate activities and monitor developments. These meetings provide an important opportunity for the team to review recent updates, evaluate progress across different work packages, and ensure that project activities remain aligned with the overall objectives.</a:t>
            </a:r>
            <a:endParaRPr lang="hr-HR" dirty="0">
              <a:solidFill>
                <a:schemeClr val="tx1"/>
              </a:solidFill>
            </a:endParaRPr>
          </a:p>
          <a:p>
            <a:endParaRPr lang="hr-HR" dirty="0">
              <a:solidFill>
                <a:schemeClr val="tx1"/>
              </a:solidFill>
            </a:endParaRPr>
          </a:p>
          <a:p>
            <a:endParaRPr lang="hr-HR" dirty="0">
              <a:solidFill>
                <a:schemeClr val="tx1"/>
              </a:solidFill>
            </a:endParaRPr>
          </a:p>
          <a:p>
            <a:endParaRPr lang="hr-HR" dirty="0">
              <a:solidFill>
                <a:schemeClr val="tx1"/>
              </a:solidFill>
            </a:endParaRPr>
          </a:p>
          <a:p>
            <a:endParaRPr lang="hr-HR" dirty="0">
              <a:solidFill>
                <a:schemeClr val="tx1"/>
              </a:solidFill>
            </a:endParaRPr>
          </a:p>
          <a:p>
            <a:endParaRPr lang="hr-HR" dirty="0">
              <a:solidFill>
                <a:schemeClr val="tx1"/>
              </a:solidFill>
            </a:endParaRPr>
          </a:p>
          <a:p>
            <a:endParaRPr lang="hr-HR" dirty="0">
              <a:solidFill>
                <a:schemeClr val="tx1"/>
              </a:solidFill>
            </a:endParaRPr>
          </a:p>
          <a:p>
            <a:endParaRPr lang="hr-HR" dirty="0">
              <a:solidFill>
                <a:schemeClr val="tx1"/>
              </a:solidFill>
            </a:endParaRPr>
          </a:p>
          <a:p>
            <a:endParaRPr lang="hr-HR" dirty="0">
              <a:solidFill>
                <a:schemeClr val="tx1"/>
              </a:solidFill>
            </a:endParaRPr>
          </a:p>
        </p:txBody>
      </p:sp>
      <p:pic>
        <p:nvPicPr>
          <p:cNvPr id="14" name="Slika 13" descr="Slika na kojoj se prikazuje Ljudsko lice, tekst, snimka zaslona, kolaž&#10;&#10;Sadržaj generiran uz AI možda nije točan.">
            <a:extLst>
              <a:ext uri="{FF2B5EF4-FFF2-40B4-BE49-F238E27FC236}">
                <a16:creationId xmlns:a16="http://schemas.microsoft.com/office/drawing/2014/main" id="{328C8039-D248-C5F1-EA35-D97C9E108EF8}"/>
              </a:ext>
            </a:extLst>
          </p:cNvPr>
          <p:cNvPicPr>
            <a:picLocks noChangeAspect="1"/>
          </p:cNvPicPr>
          <p:nvPr/>
        </p:nvPicPr>
        <p:blipFill>
          <a:blip r:embed="rId5"/>
          <a:srcRect l="12683" r="12780"/>
          <a:stretch>
            <a:fillRect/>
          </a:stretch>
        </p:blipFill>
        <p:spPr>
          <a:xfrm>
            <a:off x="712517" y="140855"/>
            <a:ext cx="3156751" cy="1847351"/>
          </a:xfrm>
          <a:prstGeom prst="rect">
            <a:avLst/>
          </a:prstGeom>
        </p:spPr>
      </p:pic>
      <p:pic>
        <p:nvPicPr>
          <p:cNvPr id="16" name="Slika 15">
            <a:extLst>
              <a:ext uri="{FF2B5EF4-FFF2-40B4-BE49-F238E27FC236}">
                <a16:creationId xmlns:a16="http://schemas.microsoft.com/office/drawing/2014/main" id="{7762A137-92E5-1D29-A399-45CEFFB441BC}"/>
              </a:ext>
            </a:extLst>
          </p:cNvPr>
          <p:cNvPicPr>
            <a:picLocks noChangeAspect="1"/>
          </p:cNvPicPr>
          <p:nvPr/>
        </p:nvPicPr>
        <p:blipFill>
          <a:blip r:embed="rId6">
            <a:extLst>
              <a:ext uri="{28A0092B-C50C-407E-A947-70E740481C1C}">
                <a14:useLocalDpi xmlns:a14="http://schemas.microsoft.com/office/drawing/2010/main" val="0"/>
              </a:ext>
            </a:extLst>
          </a:blip>
          <a:srcRect l="10834" r="11665"/>
          <a:stretch>
            <a:fillRect/>
          </a:stretch>
        </p:blipFill>
        <p:spPr>
          <a:xfrm>
            <a:off x="1263235" y="4222771"/>
            <a:ext cx="3156751" cy="1846038"/>
          </a:xfrm>
          <a:prstGeom prst="rect">
            <a:avLst/>
          </a:prstGeom>
        </p:spPr>
      </p:pic>
      <p:pic>
        <p:nvPicPr>
          <p:cNvPr id="17" name="Slika 16">
            <a:extLst>
              <a:ext uri="{FF2B5EF4-FFF2-40B4-BE49-F238E27FC236}">
                <a16:creationId xmlns:a16="http://schemas.microsoft.com/office/drawing/2014/main" id="{DAE6B848-2745-7AB6-A187-4A78498B1A15}"/>
              </a:ext>
            </a:extLst>
          </p:cNvPr>
          <p:cNvPicPr>
            <a:picLocks noChangeAspect="1"/>
          </p:cNvPicPr>
          <p:nvPr/>
        </p:nvPicPr>
        <p:blipFill>
          <a:blip r:embed="rId7"/>
          <a:stretch>
            <a:fillRect/>
          </a:stretch>
        </p:blipFill>
        <p:spPr>
          <a:xfrm>
            <a:off x="4623956" y="2917884"/>
            <a:ext cx="7064278" cy="3150925"/>
          </a:xfrm>
          <a:prstGeom prst="rect">
            <a:avLst/>
          </a:prstGeom>
        </p:spPr>
      </p:pic>
    </p:spTree>
    <p:extLst>
      <p:ext uri="{BB962C8B-B14F-4D97-AF65-F5344CB8AC3E}">
        <p14:creationId xmlns:p14="http://schemas.microsoft.com/office/powerpoint/2010/main" val="216049392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2638E3-1FC8-98A5-B3BC-37C4FCA59B48}"/>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6C8DF7AE-E2F6-F9D0-E959-4594A0DD6D38}"/>
              </a:ext>
            </a:extLst>
          </p:cNvPr>
          <p:cNvSpPr>
            <a:spLocks noGrp="1"/>
          </p:cNvSpPr>
          <p:nvPr>
            <p:ph type="title"/>
          </p:nvPr>
        </p:nvSpPr>
        <p:spPr>
          <a:xfrm>
            <a:off x="232137" y="1372268"/>
            <a:ext cx="2947482" cy="3823484"/>
          </a:xfrm>
        </p:spPr>
        <p:txBody>
          <a:bodyPr/>
          <a:lstStyle/>
          <a:p>
            <a:r>
              <a:rPr lang="hr-HR" dirty="0" err="1"/>
              <a:t>Steering</a:t>
            </a:r>
            <a:r>
              <a:rPr lang="hr-HR" dirty="0"/>
              <a:t> </a:t>
            </a:r>
            <a:r>
              <a:rPr lang="hr-HR" dirty="0" err="1"/>
              <a:t>committee</a:t>
            </a:r>
            <a:r>
              <a:rPr lang="hr-HR" dirty="0"/>
              <a:t> </a:t>
            </a:r>
            <a:r>
              <a:rPr lang="hr-HR" dirty="0" err="1"/>
              <a:t>meetings</a:t>
            </a:r>
            <a:r>
              <a:rPr lang="hr-HR" dirty="0"/>
              <a:t> </a:t>
            </a:r>
          </a:p>
        </p:txBody>
      </p:sp>
      <p:pic>
        <p:nvPicPr>
          <p:cNvPr id="4" name="Slika 3">
            <a:extLst>
              <a:ext uri="{FF2B5EF4-FFF2-40B4-BE49-F238E27FC236}">
                <a16:creationId xmlns:a16="http://schemas.microsoft.com/office/drawing/2014/main" id="{271A992D-D3DA-224A-C32C-7EBF8725D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015" y="6152870"/>
            <a:ext cx="2074078" cy="720572"/>
          </a:xfrm>
          <a:prstGeom prst="rect">
            <a:avLst/>
          </a:prstGeom>
        </p:spPr>
      </p:pic>
      <p:pic>
        <p:nvPicPr>
          <p:cNvPr id="5" name="Slika 4">
            <a:extLst>
              <a:ext uri="{FF2B5EF4-FFF2-40B4-BE49-F238E27FC236}">
                <a16:creationId xmlns:a16="http://schemas.microsoft.com/office/drawing/2014/main" id="{90612680-A44C-350E-5086-21BF2453AAA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6557"/>
            <a:ext cx="2585966" cy="701443"/>
          </a:xfrm>
          <a:prstGeom prst="rect">
            <a:avLst/>
          </a:prstGeom>
        </p:spPr>
      </p:pic>
      <p:pic>
        <p:nvPicPr>
          <p:cNvPr id="6" name="Slika 5">
            <a:extLst>
              <a:ext uri="{FF2B5EF4-FFF2-40B4-BE49-F238E27FC236}">
                <a16:creationId xmlns:a16="http://schemas.microsoft.com/office/drawing/2014/main" id="{823837F8-5C6D-8EB5-C123-347F3FB0EF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7692" y="5195752"/>
            <a:ext cx="2454307" cy="1512249"/>
          </a:xfrm>
          <a:prstGeom prst="rect">
            <a:avLst/>
          </a:prstGeom>
        </p:spPr>
      </p:pic>
      <p:sp>
        <p:nvSpPr>
          <p:cNvPr id="10" name="Rezervirano mjesto sadržaja 9">
            <a:extLst>
              <a:ext uri="{FF2B5EF4-FFF2-40B4-BE49-F238E27FC236}">
                <a16:creationId xmlns:a16="http://schemas.microsoft.com/office/drawing/2014/main" id="{594B307B-63FA-F7EE-BF23-5AD10A33BC91}"/>
              </a:ext>
            </a:extLst>
          </p:cNvPr>
          <p:cNvSpPr>
            <a:spLocks noGrp="1"/>
          </p:cNvSpPr>
          <p:nvPr>
            <p:ph idx="1"/>
          </p:nvPr>
        </p:nvSpPr>
        <p:spPr/>
        <p:txBody>
          <a:bodyPr/>
          <a:lstStyle/>
          <a:p>
            <a:pPr marL="0" indent="0" algn="just">
              <a:buNone/>
            </a:pPr>
            <a:r>
              <a:rPr lang="en-US" dirty="0">
                <a:solidFill>
                  <a:schemeClr val="tx1"/>
                </a:solidFill>
              </a:rPr>
              <a:t>During the meetings, partners discuss ongoing tasks, address any challenges that arise, and work collaboratively to identify practical solutions. The steering committee also plays a key role in making strategic decisions and planning the next steps of the project.</a:t>
            </a:r>
            <a:endParaRPr lang="hr-HR" dirty="0">
              <a:solidFill>
                <a:schemeClr val="tx1"/>
              </a:solidFill>
            </a:endParaRPr>
          </a:p>
          <a:p>
            <a:pPr marL="0" indent="0" algn="just">
              <a:buNone/>
            </a:pPr>
            <a:r>
              <a:rPr lang="en-US" dirty="0">
                <a:solidFill>
                  <a:schemeClr val="tx1"/>
                </a:solidFill>
              </a:rPr>
              <a:t>Through continuous communication, collaboration, and shared commitment among partners, the INVITE project is successfully moving forward and steadily achieving its key milestones and planned outcomes.</a:t>
            </a:r>
            <a:endParaRPr lang="hr-HR" dirty="0">
              <a:solidFill>
                <a:schemeClr val="tx1"/>
              </a:solidFill>
            </a:endParaRPr>
          </a:p>
          <a:p>
            <a:endParaRPr lang="hr-HR" dirty="0">
              <a:solidFill>
                <a:schemeClr val="tx1"/>
              </a:solidFill>
            </a:endParaRPr>
          </a:p>
          <a:p>
            <a:endParaRPr lang="hr-HR" dirty="0">
              <a:solidFill>
                <a:schemeClr val="tx1"/>
              </a:solidFill>
            </a:endParaRPr>
          </a:p>
          <a:p>
            <a:endParaRPr lang="hr-HR" dirty="0">
              <a:solidFill>
                <a:schemeClr val="tx1"/>
              </a:solidFill>
            </a:endParaRPr>
          </a:p>
          <a:p>
            <a:endParaRPr lang="hr-HR" dirty="0">
              <a:solidFill>
                <a:schemeClr val="tx1"/>
              </a:solidFill>
            </a:endParaRPr>
          </a:p>
          <a:p>
            <a:endParaRPr lang="hr-HR" dirty="0">
              <a:solidFill>
                <a:schemeClr val="tx1"/>
              </a:solidFill>
            </a:endParaRPr>
          </a:p>
          <a:p>
            <a:endParaRPr lang="hr-HR" dirty="0">
              <a:solidFill>
                <a:schemeClr val="tx1"/>
              </a:solidFill>
            </a:endParaRPr>
          </a:p>
          <a:p>
            <a:endParaRPr lang="hr-HR" dirty="0">
              <a:solidFill>
                <a:schemeClr val="tx1"/>
              </a:solidFill>
            </a:endParaRPr>
          </a:p>
        </p:txBody>
      </p:sp>
      <p:pic>
        <p:nvPicPr>
          <p:cNvPr id="8" name="Slika 7">
            <a:extLst>
              <a:ext uri="{FF2B5EF4-FFF2-40B4-BE49-F238E27FC236}">
                <a16:creationId xmlns:a16="http://schemas.microsoft.com/office/drawing/2014/main" id="{CEE65767-02D3-68AB-EB4C-DEC58CF99AED}"/>
              </a:ext>
            </a:extLst>
          </p:cNvPr>
          <p:cNvPicPr>
            <a:picLocks noChangeAspect="1"/>
          </p:cNvPicPr>
          <p:nvPr/>
        </p:nvPicPr>
        <p:blipFill>
          <a:blip r:embed="rId5"/>
          <a:stretch>
            <a:fillRect/>
          </a:stretch>
        </p:blipFill>
        <p:spPr>
          <a:xfrm>
            <a:off x="4770142" y="3224951"/>
            <a:ext cx="4871126" cy="3121423"/>
          </a:xfrm>
          <a:prstGeom prst="rect">
            <a:avLst/>
          </a:prstGeom>
        </p:spPr>
      </p:pic>
    </p:spTree>
    <p:extLst>
      <p:ext uri="{BB962C8B-B14F-4D97-AF65-F5344CB8AC3E}">
        <p14:creationId xmlns:p14="http://schemas.microsoft.com/office/powerpoint/2010/main" val="28226859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89E87C-AA39-1502-2E6B-3CFDD0C64F7F}"/>
            </a:ext>
          </a:extLst>
        </p:cNvPr>
        <p:cNvGrpSpPr/>
        <p:nvPr/>
      </p:nvGrpSpPr>
      <p:grpSpPr>
        <a:xfrm>
          <a:off x="0" y="0"/>
          <a:ext cx="0" cy="0"/>
          <a:chOff x="0" y="0"/>
          <a:chExt cx="0" cy="0"/>
        </a:xfrm>
      </p:grpSpPr>
      <p:sp>
        <p:nvSpPr>
          <p:cNvPr id="2" name="Naslov 1">
            <a:extLst>
              <a:ext uri="{FF2B5EF4-FFF2-40B4-BE49-F238E27FC236}">
                <a16:creationId xmlns:a16="http://schemas.microsoft.com/office/drawing/2014/main" id="{302F4F6C-AD55-CAF1-DCF8-8942487B079C}"/>
              </a:ext>
            </a:extLst>
          </p:cNvPr>
          <p:cNvSpPr>
            <a:spLocks noGrp="1"/>
          </p:cNvSpPr>
          <p:nvPr>
            <p:ph type="title"/>
          </p:nvPr>
        </p:nvSpPr>
        <p:spPr>
          <a:xfrm>
            <a:off x="232137" y="1372268"/>
            <a:ext cx="2947482" cy="3823484"/>
          </a:xfrm>
        </p:spPr>
        <p:txBody>
          <a:bodyPr/>
          <a:lstStyle/>
          <a:p>
            <a:r>
              <a:rPr lang="hr-HR" dirty="0" err="1"/>
              <a:t>eTwinning</a:t>
            </a:r>
            <a:r>
              <a:rPr lang="hr-HR" dirty="0"/>
              <a:t> </a:t>
            </a:r>
            <a:r>
              <a:rPr lang="hr-HR" dirty="0" err="1"/>
              <a:t>project</a:t>
            </a:r>
            <a:endParaRPr lang="hr-HR" dirty="0"/>
          </a:p>
        </p:txBody>
      </p:sp>
      <p:pic>
        <p:nvPicPr>
          <p:cNvPr id="4" name="Slika 3">
            <a:extLst>
              <a:ext uri="{FF2B5EF4-FFF2-40B4-BE49-F238E27FC236}">
                <a16:creationId xmlns:a16="http://schemas.microsoft.com/office/drawing/2014/main" id="{10A76B1F-93FC-5259-E641-18C9DE252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1015" y="6152870"/>
            <a:ext cx="2074078" cy="720572"/>
          </a:xfrm>
          <a:prstGeom prst="rect">
            <a:avLst/>
          </a:prstGeom>
        </p:spPr>
      </p:pic>
      <p:pic>
        <p:nvPicPr>
          <p:cNvPr id="5" name="Slika 4">
            <a:extLst>
              <a:ext uri="{FF2B5EF4-FFF2-40B4-BE49-F238E27FC236}">
                <a16:creationId xmlns:a16="http://schemas.microsoft.com/office/drawing/2014/main" id="{1633475D-4067-9AF3-BDF5-A189C77AE0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56557"/>
            <a:ext cx="2585966" cy="701443"/>
          </a:xfrm>
          <a:prstGeom prst="rect">
            <a:avLst/>
          </a:prstGeom>
        </p:spPr>
      </p:pic>
      <p:pic>
        <p:nvPicPr>
          <p:cNvPr id="6" name="Slika 5">
            <a:extLst>
              <a:ext uri="{FF2B5EF4-FFF2-40B4-BE49-F238E27FC236}">
                <a16:creationId xmlns:a16="http://schemas.microsoft.com/office/drawing/2014/main" id="{12A0A7B8-3EEF-E714-8BC4-C2E601225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37692" y="5195752"/>
            <a:ext cx="2454307" cy="1512249"/>
          </a:xfrm>
          <a:prstGeom prst="rect">
            <a:avLst/>
          </a:prstGeom>
        </p:spPr>
      </p:pic>
      <p:sp>
        <p:nvSpPr>
          <p:cNvPr id="10" name="Rezervirano mjesto sadržaja 9">
            <a:extLst>
              <a:ext uri="{FF2B5EF4-FFF2-40B4-BE49-F238E27FC236}">
                <a16:creationId xmlns:a16="http://schemas.microsoft.com/office/drawing/2014/main" id="{B8E0FE55-D8D4-5C08-35E1-F0ED12D70109}"/>
              </a:ext>
            </a:extLst>
          </p:cNvPr>
          <p:cNvSpPr>
            <a:spLocks noGrp="1"/>
          </p:cNvSpPr>
          <p:nvPr>
            <p:ph idx="1"/>
          </p:nvPr>
        </p:nvSpPr>
        <p:spPr/>
        <p:txBody>
          <a:bodyPr/>
          <a:lstStyle/>
          <a:p>
            <a:pPr marL="0" indent="0" algn="just">
              <a:buNone/>
            </a:pPr>
            <a:r>
              <a:rPr lang="en-US" dirty="0">
                <a:solidFill>
                  <a:srgbClr val="002060"/>
                </a:solidFill>
              </a:rPr>
              <a:t>The </a:t>
            </a:r>
            <a:r>
              <a:rPr lang="hr-HR" dirty="0" err="1">
                <a:solidFill>
                  <a:srgbClr val="002060"/>
                </a:solidFill>
              </a:rPr>
              <a:t>eTwinning</a:t>
            </a:r>
            <a:r>
              <a:rPr lang="hr-HR" dirty="0">
                <a:solidFill>
                  <a:srgbClr val="002060"/>
                </a:solidFill>
              </a:rPr>
              <a:t> </a:t>
            </a:r>
            <a:r>
              <a:rPr lang="en-US" dirty="0">
                <a:solidFill>
                  <a:srgbClr val="002060"/>
                </a:solidFill>
              </a:rPr>
              <a:t>project </a:t>
            </a:r>
            <a:r>
              <a:rPr lang="en-US" dirty="0" err="1">
                <a:solidFill>
                  <a:srgbClr val="002060"/>
                </a:solidFill>
              </a:rPr>
              <a:t>project</a:t>
            </a:r>
            <a:r>
              <a:rPr lang="en-US" dirty="0">
                <a:solidFill>
                  <a:srgbClr val="002060"/>
                </a:solidFill>
              </a:rPr>
              <a:t> for implementation of Social Innovation Incubators at medical VET schools</a:t>
            </a:r>
            <a:r>
              <a:rPr lang="hr-HR" dirty="0">
                <a:solidFill>
                  <a:srgbClr val="002060"/>
                </a:solidFill>
              </a:rPr>
              <a:t> </a:t>
            </a:r>
            <a:r>
              <a:rPr lang="en-US" dirty="0">
                <a:solidFill>
                  <a:srgbClr val="002060"/>
                </a:solidFill>
              </a:rPr>
              <a:t>is officially underway (started on February 1st), preparatory activities have begun. It was agreed that individual activities should take place by the end of March, joint activities within the school by the end of April, and activities in which all schools will participate by the end of May.</a:t>
            </a:r>
            <a:endParaRPr lang="hr-HR" dirty="0">
              <a:solidFill>
                <a:srgbClr val="002060"/>
              </a:solidFill>
            </a:endParaRPr>
          </a:p>
          <a:p>
            <a:endParaRPr lang="hr-HR" dirty="0">
              <a:solidFill>
                <a:schemeClr val="tx1"/>
              </a:solidFill>
            </a:endParaRPr>
          </a:p>
          <a:p>
            <a:endParaRPr lang="hr-HR" dirty="0">
              <a:solidFill>
                <a:schemeClr val="tx1"/>
              </a:solidFill>
            </a:endParaRPr>
          </a:p>
          <a:p>
            <a:endParaRPr lang="hr-HR" dirty="0">
              <a:solidFill>
                <a:schemeClr val="tx1"/>
              </a:solidFill>
            </a:endParaRPr>
          </a:p>
          <a:p>
            <a:endParaRPr lang="hr-HR" dirty="0">
              <a:solidFill>
                <a:schemeClr val="tx1"/>
              </a:solidFill>
            </a:endParaRPr>
          </a:p>
          <a:p>
            <a:endParaRPr lang="hr-HR" dirty="0">
              <a:solidFill>
                <a:schemeClr val="tx1"/>
              </a:solidFill>
            </a:endParaRPr>
          </a:p>
          <a:p>
            <a:endParaRPr lang="hr-HR" dirty="0">
              <a:solidFill>
                <a:schemeClr val="tx1"/>
              </a:solidFill>
            </a:endParaRPr>
          </a:p>
        </p:txBody>
      </p:sp>
    </p:spTree>
    <p:extLst>
      <p:ext uri="{BB962C8B-B14F-4D97-AF65-F5344CB8AC3E}">
        <p14:creationId xmlns:p14="http://schemas.microsoft.com/office/powerpoint/2010/main" val="1892224262"/>
      </p:ext>
    </p:extLst>
  </p:cSld>
  <p:clrMapOvr>
    <a:masterClrMapping/>
  </p:clrMapOvr>
</p:sld>
</file>

<file path=ppt/theme/theme1.xml><?xml version="1.0" encoding="utf-8"?>
<a:theme xmlns:a="http://schemas.openxmlformats.org/drawingml/2006/main" name="Okvir">
  <a:themeElements>
    <a:clrScheme name="Prilagođeno 4">
      <a:dk1>
        <a:srgbClr val="000000"/>
      </a:dk1>
      <a:lt1>
        <a:srgbClr val="FFFFFF"/>
      </a:lt1>
      <a:dk2>
        <a:srgbClr val="545454"/>
      </a:dk2>
      <a:lt2>
        <a:srgbClr val="8F8F8F"/>
      </a:lt2>
      <a:accent1>
        <a:srgbClr val="49A6AD"/>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Okvir">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Okvir">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
  <TotalTime>220</TotalTime>
  <Words>629</Words>
  <Application>Microsoft Office PowerPoint</Application>
  <PresentationFormat>Široki zaslon</PresentationFormat>
  <Paragraphs>59</Paragraphs>
  <Slides>11</Slides>
  <Notes>0</Notes>
  <HiddenSlides>0</HiddenSlides>
  <MMClips>0</MMClips>
  <ScaleCrop>false</ScaleCrop>
  <HeadingPairs>
    <vt:vector size="6" baseType="variant">
      <vt:variant>
        <vt:lpstr>Korišteni fontovi</vt:lpstr>
      </vt:variant>
      <vt:variant>
        <vt:i4>5</vt:i4>
      </vt:variant>
      <vt:variant>
        <vt:lpstr>Tema</vt:lpstr>
      </vt:variant>
      <vt:variant>
        <vt:i4>1</vt:i4>
      </vt:variant>
      <vt:variant>
        <vt:lpstr>Naslovi slajdova</vt:lpstr>
      </vt:variant>
      <vt:variant>
        <vt:i4>11</vt:i4>
      </vt:variant>
    </vt:vector>
  </HeadingPairs>
  <TitlesOfParts>
    <vt:vector size="17" baseType="lpstr">
      <vt:lpstr>Arial</vt:lpstr>
      <vt:lpstr>Calibri</vt:lpstr>
      <vt:lpstr>Calibri Light</vt:lpstr>
      <vt:lpstr>Corbel</vt:lpstr>
      <vt:lpstr>Wingdings 2</vt:lpstr>
      <vt:lpstr>Okvir</vt:lpstr>
      <vt:lpstr>PowerPoint prezentacija</vt:lpstr>
      <vt:lpstr> Modul 1 Digital Health Inclusion and the Needs of Older People and Vulnerable Groups</vt:lpstr>
      <vt:lpstr>Modul 1 Digital Health Inclusion and the Needs of Older People and Vulnerable Groups</vt:lpstr>
      <vt:lpstr>Modul 1 Digital Health Inclusion and the Needs of Older People and Vulnerable Groups</vt:lpstr>
      <vt:lpstr>Modul 2 in Progress: Developing Practical Digital Health Skills</vt:lpstr>
      <vt:lpstr>Modul 2 in Progress: Developing Practical Digital Health Skills</vt:lpstr>
      <vt:lpstr>Steering committee meetings </vt:lpstr>
      <vt:lpstr>Steering committee meetings </vt:lpstr>
      <vt:lpstr>eTwinning project</vt:lpstr>
      <vt:lpstr>Upcoming events</vt:lpstr>
      <vt:lpstr>INVITE your future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Daria Mitar</dc:creator>
  <cp:lastModifiedBy>Daria Mitar</cp:lastModifiedBy>
  <cp:revision>2</cp:revision>
  <dcterms:created xsi:type="dcterms:W3CDTF">2025-01-23T11:24:39Z</dcterms:created>
  <dcterms:modified xsi:type="dcterms:W3CDTF">2026-03-09T11:51:26Z</dcterms:modified>
</cp:coreProperties>
</file>